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2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9" r:id="rId19"/>
    <p:sldId id="277" r:id="rId20"/>
    <p:sldId id="294" r:id="rId21"/>
    <p:sldId id="296" r:id="rId22"/>
    <p:sldId id="283" r:id="rId23"/>
    <p:sldId id="293" r:id="rId24"/>
    <p:sldId id="285" r:id="rId25"/>
    <p:sldId id="299" r:id="rId26"/>
    <p:sldId id="298" r:id="rId27"/>
    <p:sldId id="287" r:id="rId28"/>
    <p:sldId id="288" r:id="rId29"/>
    <p:sldId id="289" r:id="rId30"/>
    <p:sldId id="291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A8A8F-DC92-423F-8898-5854F62380D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6B280B-FCBA-4369-BA2D-BB0E8E629B4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4000" b="1" i="1" u="sng" dirty="0" smtClean="0"/>
            <a:t>Общеобразовательные учреждения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A7741922-9F9A-494A-AB08-C865D23056EB}" type="parTrans" cxnId="{7D261D33-81DA-4686-8890-137D8ABCBD1B}">
      <dgm:prSet/>
      <dgm:spPr/>
      <dgm:t>
        <a:bodyPr/>
        <a:lstStyle/>
        <a:p>
          <a:endParaRPr lang="ru-RU"/>
        </a:p>
      </dgm:t>
    </dgm:pt>
    <dgm:pt modelId="{FC298C33-4761-45CF-A1C8-797BDD767D17}" type="sibTrans" cxnId="{7D261D33-81DA-4686-8890-137D8ABCBD1B}">
      <dgm:prSet/>
      <dgm:spPr/>
      <dgm:t>
        <a:bodyPr/>
        <a:lstStyle/>
        <a:p>
          <a:endParaRPr lang="ru-RU"/>
        </a:p>
      </dgm:t>
    </dgm:pt>
    <dgm:pt modelId="{B17F96A8-4422-45BE-B20C-4A0D683213EE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/>
            <a:t>Приходские училища</a:t>
          </a:r>
        </a:p>
        <a:p>
          <a:r>
            <a:rPr lang="ru-RU" sz="2400" b="1" dirty="0" smtClean="0"/>
            <a:t>(Для детей «низших слоёв»).</a:t>
          </a:r>
        </a:p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/>
        </a:p>
      </dgm:t>
    </dgm:pt>
    <dgm:pt modelId="{CEBCE2B1-09CE-44B9-9B8C-16EE45F9FBC9}" type="parTrans" cxnId="{9CD3EB6F-8197-4633-B8F6-1B52A665A002}">
      <dgm:prSet/>
      <dgm:spPr/>
      <dgm:t>
        <a:bodyPr/>
        <a:lstStyle/>
        <a:p>
          <a:endParaRPr lang="ru-RU"/>
        </a:p>
      </dgm:t>
    </dgm:pt>
    <dgm:pt modelId="{1ADB98A0-7DC0-4EA5-82C9-0501A86D4288}" type="sibTrans" cxnId="{9CD3EB6F-8197-4633-B8F6-1B52A665A002}">
      <dgm:prSet/>
      <dgm:spPr/>
      <dgm:t>
        <a:bodyPr/>
        <a:lstStyle/>
        <a:p>
          <a:endParaRPr lang="ru-RU"/>
        </a:p>
      </dgm:t>
    </dgm:pt>
    <dgm:pt modelId="{755941DC-3B37-43E6-89AD-0B342172CAB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Уездные училища</a:t>
          </a:r>
        </a:p>
        <a:p>
          <a:r>
            <a:rPr lang="ru-RU" sz="2400" b="1" dirty="0" smtClean="0"/>
            <a:t>(Для детей купцов, ремесленников,</a:t>
          </a:r>
        </a:p>
        <a:p>
          <a:r>
            <a:rPr lang="ru-RU" sz="2400" b="1" dirty="0" smtClean="0"/>
            <a:t>городских жителей).</a:t>
          </a:r>
        </a:p>
        <a:p>
          <a:endParaRPr lang="ru-RU" sz="2400" b="1" dirty="0"/>
        </a:p>
      </dgm:t>
    </dgm:pt>
    <dgm:pt modelId="{302B761F-54FF-4ED8-A461-339E1A30086A}" type="parTrans" cxnId="{6AA048D3-E022-40F3-B5DE-DD3E25B45C77}">
      <dgm:prSet/>
      <dgm:spPr/>
      <dgm:t>
        <a:bodyPr/>
        <a:lstStyle/>
        <a:p>
          <a:endParaRPr lang="ru-RU"/>
        </a:p>
      </dgm:t>
    </dgm:pt>
    <dgm:pt modelId="{69C2142C-5044-4329-A1A3-1555F7F791AE}" type="sibTrans" cxnId="{6AA048D3-E022-40F3-B5DE-DD3E25B45C77}">
      <dgm:prSet/>
      <dgm:spPr/>
      <dgm:t>
        <a:bodyPr/>
        <a:lstStyle/>
        <a:p>
          <a:endParaRPr lang="ru-RU"/>
        </a:p>
      </dgm:t>
    </dgm:pt>
    <dgm:pt modelId="{17DD78FF-89EB-424C-9A54-054CC8A7522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Гимназии</a:t>
          </a:r>
        </a:p>
        <a:p>
          <a:r>
            <a:rPr lang="ru-RU" sz="2400" b="1" dirty="0" smtClean="0"/>
            <a:t>(для детей дворян. Купцов. чиновников).</a:t>
          </a:r>
        </a:p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/>
        </a:p>
      </dgm:t>
    </dgm:pt>
    <dgm:pt modelId="{BC58C83B-737F-465E-B6D8-DFCE1E55EAE7}" type="parTrans" cxnId="{584B173F-7152-4E74-8BE2-08D0EBA29CA4}">
      <dgm:prSet/>
      <dgm:spPr/>
      <dgm:t>
        <a:bodyPr/>
        <a:lstStyle/>
        <a:p>
          <a:endParaRPr lang="ru-RU"/>
        </a:p>
      </dgm:t>
    </dgm:pt>
    <dgm:pt modelId="{947DF3A0-5498-4611-8191-B481EF806E96}" type="sibTrans" cxnId="{584B173F-7152-4E74-8BE2-08D0EBA29CA4}">
      <dgm:prSet/>
      <dgm:spPr/>
      <dgm:t>
        <a:bodyPr/>
        <a:lstStyle/>
        <a:p>
          <a:endParaRPr lang="ru-RU"/>
        </a:p>
      </dgm:t>
    </dgm:pt>
    <dgm:pt modelId="{A0B64356-E6E0-4D06-A45B-1F4A3890E118}" type="pres">
      <dgm:prSet presAssocID="{129A8A8F-DC92-423F-8898-5854F62380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ACCB46-BF38-4894-BD62-E71CC6668783}" type="pres">
      <dgm:prSet presAssocID="{376B280B-FCBA-4369-BA2D-BB0E8E629B43}" presName="roof" presStyleLbl="dkBgShp" presStyleIdx="0" presStyleCnt="2" custLinFactNeighborY="-5859"/>
      <dgm:spPr/>
      <dgm:t>
        <a:bodyPr/>
        <a:lstStyle/>
        <a:p>
          <a:endParaRPr lang="ru-RU"/>
        </a:p>
      </dgm:t>
    </dgm:pt>
    <dgm:pt modelId="{D1A69975-6013-40C9-906F-F6B632580EDB}" type="pres">
      <dgm:prSet presAssocID="{376B280B-FCBA-4369-BA2D-BB0E8E629B43}" presName="pillars" presStyleCnt="0"/>
      <dgm:spPr/>
    </dgm:pt>
    <dgm:pt modelId="{5205CBCC-A915-49BD-80D9-42FDA9C0045B}" type="pres">
      <dgm:prSet presAssocID="{376B280B-FCBA-4369-BA2D-BB0E8E629B4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41F69-B1C7-4BAE-955F-8AB2BDC64123}" type="pres">
      <dgm:prSet presAssocID="{755941DC-3B37-43E6-89AD-0B342172CAB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1139F-63B8-4785-A4BC-B6B74D4D21DA}" type="pres">
      <dgm:prSet presAssocID="{17DD78FF-89EB-424C-9A54-054CC8A7522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56440-4907-421F-ADD0-304AEF330BF0}" type="pres">
      <dgm:prSet presAssocID="{376B280B-FCBA-4369-BA2D-BB0E8E629B43}" presName="base" presStyleLbl="dkBgShp" presStyleIdx="1" presStyleCnt="2" custFlipVert="0" custScaleY="101727"/>
      <dgm:spPr>
        <a:solidFill>
          <a:schemeClr val="accent2">
            <a:lumMod val="75000"/>
          </a:schemeClr>
        </a:solidFill>
      </dgm:spPr>
    </dgm:pt>
  </dgm:ptLst>
  <dgm:cxnLst>
    <dgm:cxn modelId="{2A03D415-5D37-477E-9530-C4C313B53F55}" type="presOf" srcId="{755941DC-3B37-43E6-89AD-0B342172CABF}" destId="{FE641F69-B1C7-4BAE-955F-8AB2BDC64123}" srcOrd="0" destOrd="0" presId="urn:microsoft.com/office/officeart/2005/8/layout/hList3"/>
    <dgm:cxn modelId="{DDC5E2E9-8AD3-46A3-AEFC-EDC38AD885BD}" type="presOf" srcId="{376B280B-FCBA-4369-BA2D-BB0E8E629B43}" destId="{4CACCB46-BF38-4894-BD62-E71CC6668783}" srcOrd="0" destOrd="0" presId="urn:microsoft.com/office/officeart/2005/8/layout/hList3"/>
    <dgm:cxn modelId="{9CD3EB6F-8197-4633-B8F6-1B52A665A002}" srcId="{376B280B-FCBA-4369-BA2D-BB0E8E629B43}" destId="{B17F96A8-4422-45BE-B20C-4A0D683213EE}" srcOrd="0" destOrd="0" parTransId="{CEBCE2B1-09CE-44B9-9B8C-16EE45F9FBC9}" sibTransId="{1ADB98A0-7DC0-4EA5-82C9-0501A86D4288}"/>
    <dgm:cxn modelId="{277B71DC-E050-4C75-B6F7-C65A7CC9555B}" type="presOf" srcId="{17DD78FF-89EB-424C-9A54-054CC8A75223}" destId="{E561139F-63B8-4785-A4BC-B6B74D4D21DA}" srcOrd="0" destOrd="0" presId="urn:microsoft.com/office/officeart/2005/8/layout/hList3"/>
    <dgm:cxn modelId="{584B173F-7152-4E74-8BE2-08D0EBA29CA4}" srcId="{376B280B-FCBA-4369-BA2D-BB0E8E629B43}" destId="{17DD78FF-89EB-424C-9A54-054CC8A75223}" srcOrd="2" destOrd="0" parTransId="{BC58C83B-737F-465E-B6D8-DFCE1E55EAE7}" sibTransId="{947DF3A0-5498-4611-8191-B481EF806E96}"/>
    <dgm:cxn modelId="{6AA048D3-E022-40F3-B5DE-DD3E25B45C77}" srcId="{376B280B-FCBA-4369-BA2D-BB0E8E629B43}" destId="{755941DC-3B37-43E6-89AD-0B342172CABF}" srcOrd="1" destOrd="0" parTransId="{302B761F-54FF-4ED8-A461-339E1A30086A}" sibTransId="{69C2142C-5044-4329-A1A3-1555F7F791AE}"/>
    <dgm:cxn modelId="{7D261D33-81DA-4686-8890-137D8ABCBD1B}" srcId="{129A8A8F-DC92-423F-8898-5854F62380D3}" destId="{376B280B-FCBA-4369-BA2D-BB0E8E629B43}" srcOrd="0" destOrd="0" parTransId="{A7741922-9F9A-494A-AB08-C865D23056EB}" sibTransId="{FC298C33-4761-45CF-A1C8-797BDD767D17}"/>
    <dgm:cxn modelId="{C1CBCB1F-CE06-452A-A36E-F35AA4B52BF6}" type="presOf" srcId="{129A8A8F-DC92-423F-8898-5854F62380D3}" destId="{A0B64356-E6E0-4D06-A45B-1F4A3890E118}" srcOrd="0" destOrd="0" presId="urn:microsoft.com/office/officeart/2005/8/layout/hList3"/>
    <dgm:cxn modelId="{4975A850-F518-4232-94BC-B110C51707CA}" type="presOf" srcId="{B17F96A8-4422-45BE-B20C-4A0D683213EE}" destId="{5205CBCC-A915-49BD-80D9-42FDA9C0045B}" srcOrd="0" destOrd="0" presId="urn:microsoft.com/office/officeart/2005/8/layout/hList3"/>
    <dgm:cxn modelId="{5A359EE0-EE27-4C21-9EE9-6279164D76D5}" type="presParOf" srcId="{A0B64356-E6E0-4D06-A45B-1F4A3890E118}" destId="{4CACCB46-BF38-4894-BD62-E71CC6668783}" srcOrd="0" destOrd="0" presId="urn:microsoft.com/office/officeart/2005/8/layout/hList3"/>
    <dgm:cxn modelId="{C3739370-C7D0-4612-A2B4-529D2E9A9433}" type="presParOf" srcId="{A0B64356-E6E0-4D06-A45B-1F4A3890E118}" destId="{D1A69975-6013-40C9-906F-F6B632580EDB}" srcOrd="1" destOrd="0" presId="urn:microsoft.com/office/officeart/2005/8/layout/hList3"/>
    <dgm:cxn modelId="{03456BF7-2B06-4AA2-8693-271761F80D7F}" type="presParOf" srcId="{D1A69975-6013-40C9-906F-F6B632580EDB}" destId="{5205CBCC-A915-49BD-80D9-42FDA9C0045B}" srcOrd="0" destOrd="0" presId="urn:microsoft.com/office/officeart/2005/8/layout/hList3"/>
    <dgm:cxn modelId="{1C9EE66E-7A1F-443B-93B1-E44562CFE6D6}" type="presParOf" srcId="{D1A69975-6013-40C9-906F-F6B632580EDB}" destId="{FE641F69-B1C7-4BAE-955F-8AB2BDC64123}" srcOrd="1" destOrd="0" presId="urn:microsoft.com/office/officeart/2005/8/layout/hList3"/>
    <dgm:cxn modelId="{151CB9BC-C202-4123-A0A4-8E92D16C8897}" type="presParOf" srcId="{D1A69975-6013-40C9-906F-F6B632580EDB}" destId="{E561139F-63B8-4785-A4BC-B6B74D4D21DA}" srcOrd="2" destOrd="0" presId="urn:microsoft.com/office/officeart/2005/8/layout/hList3"/>
    <dgm:cxn modelId="{D9DC90CE-7240-428A-9171-04899DC5553B}" type="presParOf" srcId="{A0B64356-E6E0-4D06-A45B-1F4A3890E118}" destId="{3EE56440-4907-421F-ADD0-304AEF330BF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864-8E5B-4D9F-B248-9D33FC4F851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FED03-768E-4652-91FA-7AA060B8F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ru.wikipedia.org/w/index.php?title=%D0%A4%D0%B0%D0%B9%D0%BB:Lobachevsky_03_crop.jpg&amp;filetimestamp=20110325072447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ru.wikipedia.org/wiki/%D0%A4%D0%B0%D0%B9%D0%BB:Moritz_Hermann_von_Jacobi_185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hyperlink" Target="http://ru.wikipedia.org/wiki/%D0%A4%D0%B0%D0%B9%D0%BB:Electric_motor_Jacobi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//upload.wikimedia.org/wikipedia/commons/1/1b/Pulkovo_183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Struve.jpg" TargetMode="External"/><Relationship Id="rId5" Type="http://schemas.openxmlformats.org/officeDocument/2006/relationships/image" Target="../media/image50.jpeg"/><Relationship Id="rId4" Type="http://schemas.openxmlformats.org/officeDocument/2006/relationships/hyperlink" Target="//upload.wikimedia.org/wikipedia/commons/8/81/Pulkovo1855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ru.wikipedia.org/wiki/%D0%A4%D0%B0%D0%B9%D0%BB:Anosov.jp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//upload.wikimedia.org/wikipedia/commons/c/cd/%D0%9C%D0%B0%D0%BA%D0%B5%D1%82_%D0%BF%D0%B0%D1%80%D0%BE%D1%85%D0%BE%D0%B4%D0%BD%D0%BE%D0%B3%D0%BE_%D0%B4%D0%B8%D0%BB%D0%B8%D0%B6%D0%B0%D0%BD%D1%81%D0%B0_%D0%A7%D0%B5%D1%80%D0%B5%D0%BF%D0%B0%D0%BD%D0%BE%D0%B2%D1%8B%D1%8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//upload.wikimedia.org/wikipedia/commons/e/e5/1978._%D0%9F%D0%B0%D1%80%D0%BE%D0%B2%D0%BE%D0%B7_%D0%A7%D0%B5%D1%80%D0%B5%D0%BF%D0%B0%D0%BD%D0%BE%D0%B2%D1%8B%D1%85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ru.wikipedia.org/wiki/%D0%A4%D0%B0%D0%B9%D0%BB:Zinin0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//upload.wikimedia.org/wikipedia/commons/6/67/Butlerov_A.pn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ru.wikipedia.org/wiki/%D0%A4%D0%B0%D0%B9%D0%BB:Tropinin_karamzin.JP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ru.wikipedia.org/wiki/%D0%A4%D0%B0%D0%B9%D0%BB:Solovjev_S._M..jpg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321" y="214290"/>
            <a:ext cx="921032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47" y="214290"/>
            <a:ext cx="9229047" cy="65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85432"/>
            <a:ext cx="8858280" cy="618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697" y="285728"/>
            <a:ext cx="9246698" cy="645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274" y="214290"/>
            <a:ext cx="9229274" cy="65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319" y="0"/>
            <a:ext cx="9532319" cy="67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2013" y="0"/>
            <a:ext cx="9656013" cy="67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21032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418"/>
            <a:ext cx="9144000" cy="638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035" y="214290"/>
            <a:ext cx="9349035" cy="65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138" y="214290"/>
            <a:ext cx="919313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smtClean="0"/>
              <a:t> О.И.Бове. Триумфальные ворота. Москва.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28775"/>
            <a:ext cx="385127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Сооружены в 1827-1834 годах  по проекту архитектора О. И. Бове в честь победы русского народа в Отечественной войне 1812 года 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4976813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Бове О.И. Большой театр в Москве.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389063"/>
            <a:ext cx="69278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090" cy="593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260350"/>
            <a:ext cx="3529012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smtClean="0"/>
              <a:t>Русско-византийский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smtClean="0"/>
              <a:t>   стиль.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smtClean="0"/>
              <a:t>Архитектор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smtClean="0"/>
              <a:t>К.А. Тон.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smtClean="0"/>
              <a:t>Храм Христа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smtClean="0"/>
              <a:t>Спасителя 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smtClean="0"/>
              <a:t>Москве.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smtClean="0"/>
              <a:t>1839-1883 гг.</a:t>
            </a:r>
          </a:p>
          <a:p>
            <a:pPr eaLnBrk="1" hangingPunct="1">
              <a:defRPr/>
            </a:pPr>
            <a:endParaRPr lang="ru-RU" sz="3200" b="1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808" y="214290"/>
            <a:ext cx="9246698" cy="645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3851275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П.К. Клодт</a:t>
            </a:r>
          </a:p>
          <a:p>
            <a:pPr eaLnBrk="1" hangingPunct="1">
              <a:defRPr/>
            </a:pPr>
            <a:endParaRPr lang="ru-RU" sz="36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Памятник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Николаю </a:t>
            </a:r>
            <a:r>
              <a:rPr lang="en-US" sz="3600" b="1" smtClean="0"/>
              <a:t>I</a:t>
            </a:r>
            <a:endParaRPr lang="ru-RU" sz="36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перед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Исаакиевским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собором.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Петербург.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575" y="0"/>
            <a:ext cx="4797425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/>
              <a:t>И.П. Мартос. Памятник Минину и Пожарскому в Москве.</a:t>
            </a:r>
            <a:br>
              <a:rPr lang="ru-RU" sz="3600" b="1" smtClean="0"/>
            </a:br>
            <a:endParaRPr lang="ru-RU" sz="3600" b="1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73200"/>
            <a:ext cx="67691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0896" y="142852"/>
            <a:ext cx="9474896" cy="65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0896" y="214290"/>
            <a:ext cx="9474896" cy="65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315" y="214290"/>
            <a:ext cx="933431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11" y="642918"/>
            <a:ext cx="8970989" cy="60975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00034" y="5715016"/>
            <a:ext cx="128588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ампир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714752"/>
            <a:ext cx="171451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А. И. Иванов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000504"/>
            <a:ext cx="114300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9970" y="323655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</a:rPr>
              <a:t>Театр</a:t>
            </a:r>
            <a:endParaRPr lang="ru-RU" sz="4000" b="1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031541"/>
            <a:ext cx="7785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82A04"/>
                </a:solidFill>
              </a:rPr>
              <a:t>В Москве и Петербурге выступали талантливые артисты,</a:t>
            </a:r>
          </a:p>
          <a:p>
            <a:r>
              <a:rPr lang="ru-RU" sz="2400" b="1" dirty="0" smtClean="0">
                <a:solidFill>
                  <a:srgbClr val="582A04"/>
                </a:solidFill>
              </a:rPr>
              <a:t>закладывая основы русской театральной школы:</a:t>
            </a:r>
          </a:p>
          <a:p>
            <a:endParaRPr lang="ru-RU" sz="2400" b="1" dirty="0">
              <a:solidFill>
                <a:srgbClr val="582A0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243" y="200103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82A04"/>
                </a:solidFill>
              </a:rPr>
              <a:t>П. С. Мочалов</a:t>
            </a:r>
            <a:endParaRPr lang="ru-RU" sz="2400" b="1" dirty="0">
              <a:solidFill>
                <a:srgbClr val="582A0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2130" y="2001038"/>
            <a:ext cx="26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82A04"/>
                </a:solidFill>
              </a:rPr>
              <a:t>В. А. Каратыгин</a:t>
            </a:r>
          </a:p>
        </p:txBody>
      </p:sp>
      <p:pic>
        <p:nvPicPr>
          <p:cNvPr id="10244" name="Picture 4" descr="http://dic.academic.ru/pictures/bse/jpg/0215619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07704"/>
            <a:ext cx="2428875" cy="3810000"/>
          </a:xfrm>
          <a:prstGeom prst="rect">
            <a:avLst/>
          </a:prstGeom>
          <a:noFill/>
        </p:spPr>
      </p:pic>
      <p:sp>
        <p:nvSpPr>
          <p:cNvPr id="10246" name="AutoShape 6" descr="data:image/jpeg;base64,/9j/4AAQSkZJRgABAQAAAQABAAD/2wCEAAkGBhMSERQUExQVFRQVFxoYGBgXGB0XFxoYGBwYHBoaGBgaHCYeGBojHBgYHy8gIycpLCwsGh4xNTAqNSYrLCkBCQoKBQUFDQUFDSkYEhgpKSkpKSkpKSkpKSkpKSkpKSkpKSkpKSkpKSkpKSkpKSkpKSkpKSkpKSkpKSkpKSkpKf/AABEIARkAswMBIgACEQEDEQH/xAAcAAABBQEBAQAAAAAAAAAAAAAFAgMEBgcAAQj/xABCEAABAgQEAwUGBQMCBQQDAAABAhEAAyExBBJBUQUGYRMicYGRBzJCobHwFCPB0eFSYnI08TN0grLCJFNzkhU1Q//EABQBAQAAAAAAAAAAAAAAAAAAAAD/xAAUEQEAAAAAAAAAAAAAAAAAAAAA/9oADAMBAAIRAxEAPwC89iNLw4EtrHFcelUApMKDwhMzpDggEpKoeSkkwzjcaJUsrVRI36/fyikY32lmYlRkZZaRYrIzrvUAlkppsdHIeAVzzz6uQEy5FFFSgVqDgCWcpypN+8CPKMfx+NXMnKmL7xUrMomjk3tbwglN4sJq1KmlRfMUsXIzEqYP1JPmYEzlkqOm1f1gJkqeVySgSny94lIJYVqo/qYgGWDrErh+KCVMo90+8Bq2kIxUrKbAPWhe9d4CKtLCOkSwSNNKw/NTQBmPWkIlhjZ/nAFuYeXPw2V1AlQdqeuXMSx3IgIA/SDPGsZMmKHagZgH91CdP7QNIF9lASMPiCioJB3FPmKxaOWuclYXDTUSyUzVTUrCqHugMU5TrQbu5tFVUQ7ZWDbvXeGjLY0gN+5W55Ti0A5QlSSlMwP8RS+ZI1TQ9Q0WVabx8/8AJeDXMxKEpmIlqLh1KY1BfKLlTGwj6BajfX9YCMtHnDalgU1h2YIjTJlYD3tAYhzk1h0lrRGWupeA9eOhkzTtHQBYohQSdY8lzIeFDAJCHh3LC0x6U3gK5zrxNMnCTSsFTpKQOqgw+rxgyULLhNWDn01jYfaukKwoCVAqQtMxSRfJ3k5iNsxEZBh5ykLBQrKa18QQfkTARMsF+DYsSxMYBZWgpDg93UkMWLdREfH8NVKy5rKAIqD9LHpDvCsVLQv80KKCCFZWJYjTNq7QDfDeHiYqpZCarOgSGf76Ra8P7OFqnlJmJMtDEqCSA+qBuWuYqkknOUgqANGFy9nAu/7xuXApahhped82UO9SLu5+cBXeIckScn5aE5kvd8qgQxB23BGoEUqfyHMS5SVAU7q0suv9ye4fERs7QyrC1P1/SA+fcWllkZs7UdybE0D1jpcpmWR3XjWOI+zzDTJhmELS5cpSWSTqbEh+hhc7kGQqXlSMocUJcUv1doDIEjMoAFnLB7B94k4jAlKkjMnvVBegBdidnv4EQQ5o5YXhJlR+Wr3TcPsTvAYg2+6CAXIxBSoGlCDTcG8bryLxiZiZKpy0BAUaBJOW50NowVI8vL0iw8o8XmYeckoXldwRUum9BqdupgN1nXpEZV4eK3A0hkDWATOG0R3iYoiIbXgEkeEdHER0ASQpokRGpEmSBASEmPJpaODR6swGE8V5inBeJQoh5xUmaD/arupBOgYU6RWVJDnb+dItPtCXLVip2VJQtCylTmi/dZQDUNVHqwipZqwFx4K+MkGSFBBkpplllSlAmqlLengBFVUgy1F2OnSORiVZWD5bkaP4QyoFRgLHyxx4YebmKAqtmrWlCTTXTaNnkzcyQa1ALG9dIw7lThH4iekEslJClk2CRuTTpGj4znmTI7spC5pSQO4glNLVYDa0BbVGEldT9KxjfGeaMWqZnQcSgElveSHc0AFAA+rwrBe0LGylZZhKwDUTEsqri4AL6+QgNbVOFSaAD56dXt6x0mYFWrUi+n7VimcG50OJBzoylNjlUUk2cmta228II4HjwksqYTlb3nDGuWmwdy3hUQFm4jwyXMlKQsAghj6XH7xjfNnLaMGtJQsqCqgKooHq2nVvGLfifavKT3UoUptRQPq24igcycyHFzMyklLOwd9fAQAVUxiW3gpwHiokTUzikKyEMFVBHxeBCXY7wKWawT4BwSbipoRLFqqUbJTuf2gN4wuJ7QOHvreJLRA4NgRIlIlgk5Qzm5NyT1Jc+cEYBuYYiKUaxMmFtYhTDeAa7eOhot1joA4m0OJmQ0hUPgwDyFPCzURGCqw6mYXpaAxn2og/jCSEhkpFDUhnBOj1IijqjT/a1w8pyTG7hJctZRAHvbEJFDFIn8FUpeSVLKu6k3N1JC9ehgB2GmBwCWBIcgPQs/yeJfFEygt5KipChmZTEpf4SRQka9YhdmwVmBp+l4fwqDNWHNKagWsB+0Bo3IvA0jCdpMQ5WczGrpBSUkixY1EG+J8RlSpedbJS9SSzEiwAqT0DwT5e4eqXh5aV0UEtTbR+rRC5i5WlYjKSlOdNQ4JB3cPVxSApXFPaBK92WkrDipGUEedSDtAbG82ifLKTIAWTRQL/AKPFz4xyjKMhcsYcJJsuWxIykEGreDfSKVwfhPZ4hCSJj5xZIBOWrEEkMT4wFm5M4cvESAQVJZZYksC4Aca0/eAXPElckplvQguQTVnAvaztaNfky0pCUgEBIp+3Xxihe1Xhzy0TXspiKvXY2aApnLsnCMtWJKzTupQkkgvcnfasPcyzsEQPwySD4EeLvrDh4LImYSV2SwidnOftHCTRsqVBJANixvWAM/BhCinOFkapfK+tVM7eEBC1iwck41UvGScqikKWEq2IOhGtWgXhOHrnLyyklXQdeto0bkHk8SiqZNAM0EZUhT5AQ7qAoFFwW2gL6ikLIhu0KUmA5ojqS0SbRHURANFAjo5UyOgDMsND4QC0JSiH5aYBAkiHEyIUpMcHEBXed8ODhlZgMjjOSHyo1UwrSkZbw/l2dOlIyOUqYLCal5SmUMtM3dKVMbiN0mSgsEKDghiDYg6HeM64wpPCpxVJ70iYR2klyClR91cskMLEeXhAOcP4ElWHnSZ3ZzTLS8kdmBMTLb4nDk5hvHvK3BZBHadigroyiHU/ukjShF+sG5XPGCMjtUKUokEdkB+Y4ehFkjq7QP4NxBEyYoSVAoIoEmiSTZ7UOkBZkkMwroekLVKFCz+ENYcMf5p4ND5XTauu0AI4jgSav5eOrwP4dgJUuYVKA7S422udb+sH8TVL/f2YrfFSUn8v3yoMKuQ+9t6wBvNTw2oa7QN5v4QJ+CmAXCSpL7io8y0Dk82SJUwy501YWjunIgrSVN3nyubn5RM4xzdhpOESQvtEzErEsoBWFFIqCfhIcAvaAqXKMmVOwxlkqSUqY5VANndix3DDo0BuacBh5GdKApSyzlZOYdCGqaXgRwvjapU4LGp7w38uhf5Q1xPiBnTM53+3gLJylyhNnSkz5czISVJUGNkkgW8407hPCxJlpRcgVVqo6kxF5H4f2eCkA6ozn/rJV/5QeUICOUNCFQ+VQ3MRRhAMgXhpaWESkS4YnJpAQVGseQsyo6AskksIfSBEdDi/0h5M0aQDzR4pMeiOKaQCA4MAeb+WkYqUyipJTUEB2ehcajzEWEmkIWaeMB868Y4QcPOyHvDdiKC4Y1DPGicK4IjDJlKSSoZQqruHId2N8xHgDHnPvLvaKJTkSTUElg7VcaE7g12gjLR+UgrcGXLAUM1gQgK0JBo7UNDAGsFi2FRq5o28SZmI+kAOFY4Fw4cJc6V1u5IDi9bwTCnY0Y7n1pAOzproNydqB/OB0vDIQtSlqzLsDokaUh7EzCEli7aX/wBjFawnBMamaqcqdKClEns1IUpCQa6KGUhrVgLZIXUqCRmN2DE3KXNzcisZZz/IC3nJBDTVyimrJAJZkn3CS5LMDBbiyeIuSrEoly0h3k92lz3VMpTXZzFT45zNiZ8sIm4hK0u+VIAJP9Uxk1OzmAAJ3hcpBJAGtPWkS5WE/IVMJHvAAC7BqnQVp5GJnKPDe3xclGmdKj/ig5j9GgN4wUgIloR/SkJ9ABDt48YwtIpANhPrHnZxICHjxcswEcKvELEGCxkUgbi8PARGG4joYUK/FHQFllzaBxDyiNoZzNClKSab7O8A8lTQ7nH3WIa1WIfdlR6Jta/Sn8QEmn2ITMTCpU0EfSPCdr/LzgPUy9IF4zCjtFbKPeGUd4EMztfXeDEtX2Yh8QSHCnDdftxTaAoeNlFE8FWf3jUUBBIYuLtWljWJ6camaznKUlyLF2tBDiGGExKhQKFs1HNDUj4X+piuzpAUT38hB741BBo4YN0IuCLwB2QkFTm+hFmLfbRMm4I3F/v0irdnOzAoxCwBQBnoLNo/TrBjhnHVJBTPNaAL0OlxV7Gu8AA5h5Qnz1N3CkscpKmcUqQAevlARPLhwwV28pJDEAyi41bNn7wvertvF94tzXh5UsqzpJ0SFDMXAt4PaKhzFz3ImYbIj/iqAJcUBBrX5wGcLuRo+kaV7J+X1JK8QtJSCMiHDO/vHyFPMxRuCYATZ8lClN2iwmlSATcAWO0b7hUJloSlLskNW5A1J3gJKZWseLRCRiR/tHi8Um7jatIB5BEeKnVtDZm0f9YQqfQ1rrAKmYs7fdYGYnGZgw+Vf9jEqfiL0YtbWBK8SxJANaXgGlqcnvR0MrufHrHQFiw+OcObvVi46FrxLlY5BDkt8oFiU39Jqcpdh+7w/nIDuKXJ8A1g76eUAQXiZdKp8Hr/ABCkrG/zeBK5lQS3eFD+4o4ELGK+FWUPQV8rm2paANyZXT9o9UiI2Ex6GAzJfxOj7ilolmcOnmobXrANrTu0BJ2MImmW/wALp6kXprSJ/FMeySEsTtYnwJtFMxOOWnEycwICzkfNoq7irD4vEiAsiGUCf0+u8DuI8LEzvAlKgCMydU7F7iJMlRFP3fziS7jq2lIClYniM/DFpyfy3IzoqPFSWJT4+MKlc2yCKKSzbBVN2tTbWLeZAILjxp9XvATF8lYOY6lSED/ElJ3NiHgM05r4pImzB2KAABUsEkne9YAme1ABF44pyJKJAklQUoqZJrbZ60YxTcVwxcupFNx5ixHSAXwuctMwTE++k5k7ukgiPoHBYxM6UiYPdWlKv/sAWj51RNysdjvWNV9nvOEgSE4eavIpBOUq91SVFwl/hIdq+sBcOxNKD6Upp6w4iVUaXowr6Q6ZgIBDFN3BBB89YHY3mGTLUlK5oC1FkpDlROjJSCSICZNkH3SU71FDEOfhVEu518PTSO4rzJJkUnTUIawUQVEf4B1eoECJXPmEmKCEzFOTR0FIJ8WbyMBMxeENnYirB38Ge0QFyyA2dQALVUTfo8T8RiwRRiwYdN7dRAfGY5KR3qkaP1ZyQd4BdU0BVTw/WOgYeYF/CHTp+Xmp/k9Y8gL7icKpAFwxqXdw4evW+kNrnEK2zBjWjsKM/pBVM5VKHrXX9YZxUtCgMyCWLhrv0IgBjre4qLHTc+NPFoVPmB8wdrFmrpu4/iJqZEkGiH31GgrWkcUyqtLZ/eL26mvz6wEOhqMoZ2ah3rVv1h9IrVtmZulHe1vP0d/BIJ+NL1oxS9ratHTMJkI1oaatRyxL0pUQEGbh0hJowJFAaUcWdgKmKdP4jh5mKly0rUfzGJAGQMR9QLilAYic787icnsMOo9nqQKr2bUJTWmrvHns64JnK56hbuoelSKkb0LecBd+6SWGpoLNX9oJS6jx2iCqWxp1ff7+9Il4VYA0+tIBcxJuNYD4uashYDm/SlqG4INaHWDZ0+6QzMww95g/13+QgBeBwqiAtZqK7B6upgWZj0q+kUjmTDZgSQQAagMCQ9GGzOR4xoE7GBOhZ8pI6gEEbu+u0Ubm7FZVAlLbFmFLAEMCX1L/AKAKBisMUGr+BuPHrBPlzhU3EFpYASPeWXyp9Kk6sLw7wvl+Zi1veXmqrUm+VNDWpvpBbjfHkyZX4aQClA2N9yd7eZvAScERKnIw+CWtcyYllLUomWwqpXZgMAA5q9mFS8OcyTkcNTllKK8bNDqnFytCKh0/0qLH5l7Qnk/BDDYWdjJ7gzB3P6igHQmxmLYbskmKVxHHLnzVzV++sklrV0HgAzdIBfD8JNxCxLQCpSiVX6VKlebv+8aBwf2boSEmYsqUlQU6aJoXYAjoKnrC/Z5wgSsP2qqKmlwWr2aSyQOhLqbw2i64ZOpcXv8AXp/EBE4hh0lJBuRoWNYpvEuVVkZpU0sAaKP0UIs3FOIoSlc2YppaNakM7CgvVvWMs5g5omziQHly9EC5bVepfaw6wCJ/FZiFFKlhKk0IUSC/g0ewKHF8QWJZVBVSEqNKXIcx0B9HoxIUCxOYCxuNiQbRFncSyqZmAIc9b0rUtpS8RPwNyFEa1Jd6t1bxPlETiPHcLhie1nDM5BSBmVaxSkP5naAMzsUkoB916sqmZmpTxaIUziRCq5Ql3B22q7VsHOsV2d7RMEk9ztVtRigAHZnUKMTEjieJKUZ15xLqnKiXmOYFRV3mdAFnB7rqqaQHvMvNcyQFsEol5TkJIVMXMdikBKvywHcqNaUDVjNsTzItaQGSkj3lJJC5hKchck0BSS4FDDHMymnqFXKUmpdTKSFJB1BCSkN0ERJeGzKCaUN6VJ66D6QHSJj5iSzM3iabxtHKEhKcHKAHw11Dg30d4xmT7wSCe8sPsWs1ASI3Dl1k4aSkmyEwEzsx97eMNslOwESSjaG1SQQ7/L94BztgRQQ1MnAOdvt3evhHScOelvGo+/vXyfhQQQ/j+3T9OkBXeN4sp0c1DMS4dwQxFRTqL11rcrhq+IzVFAZCSy1l2GhSmjFRD+Gtqk8UtOMxBw2HcSUMZ+IBrlTQS5a/hBIYEdW1e7YbDy5Epk5ZcqWmgFEpSL/d4Cg8zYwYeQZYJQlAACEgNVwApdCVak9IqPK3Bji54Sr3SCVNogX8HokdTCuKqmY7FrEvMoFRUSoslCQ7qWRRCANfG7xdcLhEcKwCprvPmsxLB1kdxIF8qR3jrAAfaPxoFYwqGCJNVsKZwGCfBAIT0KjFTweF7RYRuWJ2oA5pQgOXhK1klSiVEk3cuVFX6sXBvpF09nnBM/5yw4DhFKCpzMSXIq29IC9cF4enuBLhLJAehAAASn6aw/zLiBKBlBzMWGBFgnVRqKN13iYkiWhywSkEk7Nr99IyTmvmFU5RcqC5qgWzUSgHug0ckjTQGAd5g4z2/cR3pMpgnQLLPnUSelIpWLmZ1sCGFHFAfO8TuJYnJLCdTrpYV/3gXhbLNYBqbii9HHR46I5joDVOZ/aApR7PCkpltVdlncCvdHziiqxhNCQQRfqAz7k069d4YmzagauHdzQQiYsZdNuta/fjAKTNL+H6RqGP5smCTMST3ESgE4hK0lSlsACEKSQcywRTQExlkkEs1z+pgxx/FFfZqAIQiWiSA3xSksoVuXUS4p3hAD5s9cyYVqUVKUXUolySbkm7wW7HJJCzqSgO7lhmUwFgCQCS7k2DGIeEkpSHJDMXfchx6foN47H8RK1AJoAMqR/aK1F3JJJ6mA9QgZ2YNnAcdaEOKH0+kbpw6T+WgWAQA17AC+sYRhV91X9QKSD1c/uTG9cM/wCFKe+ROr1Yam8A8Et0hxKSR9+kKSIB8yc7yMIMqWnTSWCAe6n/ADULeArAFcVj5chBXOUJaRcqPy6noHMZ5zD7Q1Yj/wBPhJZT2hy5jSYvMWypA9wHVy/hFQ45x6biVmZOXmOgslI2SLDy84O+y7h/aYszCBlkpcP/AFLolvABRgNC4NwiXgpIlJGYhiveZNWyQKWGw2aInOCpkxCMFJOafOU69kod1LUdEgt1LgQ1w7jpnTJ09RHYyHygfHMV7ruLpTlFNVGBvNvNScEhcmSXxc0/nTHcy3+EV94ZmAslybwEJPDZQmjhuGJUkqCsZN+KYEfAG91KVZQw1ULsYFe0TjJnYkyh7mHdIqwK2dZ2dxlHgd4M8g4b8Ng8TjF7HK+vZgm53WpI8UxQ1EOXOZ3fckkZiXHRRZ6E0MA3JwpmLCEVJOVNKbWqak62jbuXuDiRKSgCiQz7t9vFB9nPCu1xCpxf8tlVBYrVmAGYqq3vb0HhGqFSZaCpRYJBJPQCArHO/GhLl9mTdJUoGrigSnzLxkeFJmTFTZlGLl6ChFH36a9IM878a7aYRR1FzqQKBCHvQByNzAGfOyy8gJ62b0bYQEHHzc6iQ306aw9hpbSVFt/S334iJWP4CZWHlzVms0lklJDAVu+vg0Q57BCEAgPc0Nd6b0/iAH5o6JpIFKeg/WsdANE1J6wuYain7emkJQQCSQ9LVhKbPuYCXg8KZi0ITVSzlAp9TFj5l4GmXNlZUsgpyqrm7yTcgl3KSk7RP5Nkomy0y5edMwOVqCA+YqZJTMKSygliADoqI/NnGBMnTCk5kpaWk2cj3lBhqrMaMLQFf4jPdhcDpu3pEIzTbQw6tQJ86QzOHyv/ALwEzBqDJGqlh/AfuTG7fjZeHkiZMIQhCQK60HdA1J2j5/kmqGFqlvGDfE+NTcS3aqZKAyEfCLB6am5UYCx8w+0OdiFZJGaVKFyC0whmJWRZNT3R5xSp+JYbbW1MNTZrXNdBu2p6NrrEVSn+/toB4qJ+/usaTypKVI4WVoA7bEqyo0JKzkR6DMrwjPESCooloqVMB/kqg03MbXh8KETJMtIBThZWYJ3mK/Klj0C/UQATi+NRw7DpTLYmXRB1mYhQ7y1AXEsd5tygaRmWBCps1KarWpT7upVK7nMXeC/N/Fu3nZQoKTKdCVDuhSiXWsB/iWT5BMEPZhw0TMYSUuJac/QKsl/Mk+UAf5+xIwuCw+CQXKmcC5Qg3/6ph82MZwC77620zFg7n6HcQW5l4l+Kxk2YPdKsiLFkIDBhqO6T57kQ9yjgxNxeHlmqc4UQdSEhRFWdmarkQGqcqcE/DYeWhu8RmXvmIFKUDM1Ou8Seap6U4ZZWe4kZljUpFkj/ACUyfOCkmXrGfe1HiR7GXLD/AJqyTW6ZdB6qPygM4MhSlZmJcuHIYtd1bgtRoJcv8vqxU9Iyjs0kFRsGewO9v1iBg5ZKgkAOpgBq5FKDfYecbLy9y8MJh98qSpZ1JufSo8oCke0GSgqRLsEJcAf1G1i7AAesZ1OIKiTQDYW6RYOY+LqxE5SyOtSfCnoPTWA2D4cqasJQCST89tqXrAdL4PMmDOBQ7D+Y6NKwXChLlpQEA5RdtdfnHQGXLD+MPiUMzfCNXhpN4Whd9HeAsvAOPCXJmSkIV2iszKCqJSpra5nGlIA4nGuW0DsPvwhuSogFQ8Lt9IhKMBNViKbW18do8kSTNUaskVUr+kb+PSGJEoqOwFSfu8SxNURkS7PYa9T84Bc6YgOEO1Ge5bf9oZEyhJL7DQnfy1hz8PlHf/m1B9PusNZTMUw8A1gNv5gIuYkuaxIwqHUHs9XgiOBKyqIsA/kNT/SHpXfpEAU1+9/CAsnI+F7XHy3YhOZZsPdFKW94iLtxni4loxkxCmV2iZCC3xpQxYmndCpqr3PhFa9mPdxE9dO7KF+qw9T/AIx3N2MSZwlp7qZYUVsCxnTe/McuHulN/hMBWcRgFJD6Gx0LUuHB8X3i9cFlDAcImzzSZiB3N+86ZY8QnMuKbMQZy0oSO/MUEhruogf0gnepOtYsntOx4EyRhU+5IQCw/qIAFLUQBT+6Ap8pNO7dlUp8Xd/q1qNK9Ytns8kPxCWRaWJh1qAnKNBSopFWkmmnwp31zE+9UUFwR4GL77K8CO2mrYdyWEihBdanJqP7TqYDRsUrLLUbnKWDamwjF+e8WF4xaQXTKCZQq/ugOx2zZo2fis4oQFaJdate6gFRHmyR5xh/LnDvxWI775C61tq5dt6kj1gLDyDy4SUYiaDclAsALBRH9R+lYtXPnMBk4ZMtJ70yii3wa21Jghg8NkCQAzAAAFwGDU6CMu534uuZi11CkoGQDQAaVuHq3zgAeIkKmzQhL95napHT+I0LgPLiMPLA+M3N/J+kQ+TuClCe1WnvLDjw36fs0SOceKdlIKEnvzXSnw+I+kBX+J84kTViUApALA1q1H9XjoqZxuWiagdI6Ah9p+sThJIlgqDZgSH8doHpDloJYxsoA19ej/tAR+17hD6wzLlElh/EOplPcsE9HrtDyCAK0G2g6D0gFyZLMFVA0sPPWH5U0VLgDWnyHVv5iLNmgdPP67CEdo5cn9vSAVOmvVmETuCTO8o5QSEk+DXpAuZ8oewkwgkAsVAp9dKaQEjEYxSiO9qkbDQinRh6QgyyVEu/er/vEWR7+zPq1omSj9h/qYC3ezmaEfiZiqIATmJpRIWogmzU+cC1gqJWukyYcxBIBJUS7ZspNT8KjpEzha+y4ZMNHnLCR3iDUh82gATLo93O8QF4tkBibEM5AFT8JCpagUsKNpSAJcjYYHHIUuiJKVzSat3U3v8A3D0gDxrHqnz1zVEusqX5F2Fdkt4CDfLKCnCY6aAHUiXh02FZqnUzUttAWakJmq/tYF2SQQQGcEEWNWp84BTEvV8oqHJNSE0PeABAJeovS8ab7L8Hlw61kN2kzZqJSOg1UqsZoZL0Yi6i+xBJL5TlLqclyLPvG0coYQIwcgUqgKNNVOr9YCDz9xMy8JiGLES0pBLXmqAIAOpTm9IpXs1W0ybR6Bjo7hmJFXr6CJHtO4kVJRLp35syaWdsiO4g+vaFho3jBT2a8FKJRWXeYoECnupa9KOXrqAIC3TU5ZdqhJNLu20Y7w3gkzFYhu8xmd96ltVE2LVjcTLfS0DZHL0lC86ZaUrqXAa9zAQ56QL0AD+QrGSc08bM5apnwnuSxskCp1qTXzi7e0XjGQ/hkGqwDMNGCBodnjMyDNmACzskQENOFUaiOjQMFwVQlpCUOGu/r849gM4wwdUS5s3KpOoBtp1hEhLOQKg/fjDeIe8BInKomvd00HpcmEickFkpNQxKr3unRPzhvCBzXSojyZII2G/R/C0B4kffWEKXpCVq0EeAGAkyGqDaEh3hzhyEGYO1cI1b5eUTMfhkLnrEhKhKzZUPdqJBUaAOd7PARcGkOSfGJSCA77ffyP1j2fw2bIzB0lveA95NWqCPGoJFniMmeCGZ/OkBa+Mo7LBYRCSe+lc1VCKkIuBf3iKxXxPVlLE7Fn16gt0tpBnnJYBwyKDLh5bh3HeJNHqKNppAPC4YkkBIUzWqSSwYFnqT8jtAXflLCkYaSFUSudNnzC1pclIRUu1Tmv8AzFSRiSsqmOylErJcjKCCU2BY9530evXR+NYUYThswMcwlJw4ox75dRpYFSldaRnkqQSLebFveSnRCmNTW19aQCsLhitQSkd5a6OEhsyikVyJy2alKn3ddvmpySMiKKCQhLaKYJSW0D18Iyvk7BBeMkhrHtCGy+6Fl6JS1SncH5DReaceZGHUsAdxC113bKluudQr4wGc4uZ/+R4koJP5SWQH0ly6EDZzmPnGk8MSJYAAcjusKJA6jU019BGf+zrDJecVKA7qQSTR3OYu1LN67xoOHnAhgBWp1Z7+7sGrAFsPiEry0uW101D3hrjHFJeGlKmLLAWGpVVgOpaF4KX3nIygJoSpmA89x6CKDznzD2xVM7vYyCBKSoP2kw/EUmhFfQecBReZ8etc5ZXSZM7yhfKPhR01pBXlDgJLLVrVrMLOaXINAIFcCwBnT3XZ8xNwXfZ941TC4dKEMGcXLU+x4QDKMKEhhQDYR0SO0joDCZc5gt9d9/3hPa5k9dT+semwLXd4ZkiuwgPZcwpIIuLQQx2NExIyoY6l6Em5A08IhzpdTB7lzBS1oUnOkTndKFrCM1gnKTTMXPygAEnArUxCTVmp9OkSpmHa5tvE7ieLUlZSQpCh3VAuN6EW9G8IHKXmLmv6/doCzjgUqThkzVhz2ktKtB3051UuaFHpCcTxmV2eKlpd1zHlEMEMSl8xUxYpDW6wQ4tyRi04cYhZExZbMkOVITlACho7AAsKCGOUkTSSlCQgpSpXaCUmZMNmSla3ydMoeArs7ik05CHHZyyjMAapVmqp7ulTbUED8140jjvJkzEH8oT1LOU9pPmZUsxcFJqTZsoh3hXsmTlSqfMKq1QgZU3sVHvF+jQFe5xQoLlGzykiinBCSoNQUI1G8S+S+CGbPkJY5VLMw0PuytXILDMyfEwX9onDpXZy8kx1opkJJcE3pVwSL79IsPJfC8q81HlyxKo91MSa7gQEb2nTB+Hkyy7zJz6t3EqJJaoPe0frSkZ12NArutRVQAQGJoezsQU2cFrFiYtPtIxypuLEtIKkyUAd0Eus94+6X/pHRi0Vc4Xd3VsAnL7qe8ShLCig4LbgGsBdfZvgHVMmsAAAhLMWcJJoFEJoEhvCpjvaZxE9kJYU3aTQCxYlEoOWFz31Nt3YO8i4XscFLN85VMrdlE5aOQzJAvqTFT45gvxnE0yRUSkssjU+/MJIDOMwSLuUwEr2e4EBExZAyFkhx7xBJdtGJrq8XGRKKmGUB6PTS7j1+zHuDkJQhKUhkpDJfppWCMuaJUtU2b3aOrUeHjp4mAB86cSySkyEKZU0gKq3do7n9ANNIynjuO7ZaZSVEy5dK/ErVRGtSwaDvH+Y1qzYgMmbMOSW3woKRVJd6WZhVUV3gHC5s2YEIDFTkqawFXJFjdnaAuvKXDkolBZABUHGvd0vUC9II/jiqblSWSkF7fTxIr0h2ckSpbZiBlYFmNr0t/MReG4ZgSUkEkitmSWDbvfzgHyojb5/pHRJEn7do6Ax/FrlpSuXR3DEPVnZ/F/lcwNmS/QhxCFkmp9Ycw63IB3+6wDiEuG1+sHOWeYDh8yMiVCaUB1nKErBZKipj3WNR5wKmgZASK2cbaeNKRHGILFLUO8BpPMfC0ZFgpQZiU9qU3JSsstqDKkkOnokwL5S5dTiOIKZBEqSrOpJY1FkuHDFYJvYRV+ET5omNJKs6hlyp7xULsRVxSzR9Dcocq/hsOlKqzFd+Yrdaqlxq1vI7wEwYQEVq/8AMcnhEt3CEvvlEFuxAhpflAV/i+IlYdCp00slOwc123MY7xTnXFTJqlJVllhTpBCQEgW6n+Y2njfAEYqWZa6gl+gOhvuYovGvZ1h8NLVPnrSQj/8AmAQCSCyS5L6ACnjpAZlL4nOM5M0DtClYLMSkkmiS1WNo23kWaDJXNUCntVuxHeSAkBaS+xBDxn3GedpSZAkyJKUKYuZZyoFXBoA7Bg0FuVuYFL4TjVlTzEqWGa3apSEUF3JNhAAOJTkzpypxIHaKKi6CQA6lgB5R7Q5Sh6vf3gIHYEKKkywrKrutlUHSSFPZaO+CujVpVxSPZCgAHyHocrtc/Eg+6lFSLsxekWPkjhapuLBUksk5jReV0hy7rUlipRobtSoIgL/xaajC4MZicspIJvmUmUHYkVBUQ3V4p/s5w6lzJs9WYlWbN8IC1qfShp123iX7U+K5OylB2WplD+0ZVKYNf3Ym8nYUIwiGHeWSSSXJKtTtQCAsuGkZlAKHqKfu8DedprhOHSSnMM6rAZQpI7xOldKwbkhMmUqaosAknvPYHXqYzDj/ADJ2Utc+vbzyeyBNQksSokWSGDCtWgK1zHjZc6emWikqWBLBTUXDr3N/lGhcmcvJkSQSBmXV2YgVYV1Yn5xnXJHCzPxCR/U9TZhd9T5RtRTkQSbAXMBWONsqaE0o7eNm6X1iXJkhICQwCaE6Uu+zbxCROWZpysSSEt3auPmzbNEHmjiJJOGlg1H5yxRga5QQN7+dYBrFc4qzq7JAUgFga1ahPqDHRAXImy2SiT3QA3eIuAagWNY8gM/l4JSjlSFKJ0SCT5AQQXybiw3/AKafW35an+kbx7NrH/BH0MXQ6f8AVAfN2B9lHEpiQewKQf8A3FpQW/xJdovPKfsRloGbGnOrSWhRCB/koMVfIRqguYdP36QEDh/ApElITKlIQkWCUgfMVifkhabR7AMql9IZmJAFYlmIWJ92AF8W4gqVJWtMtSykUCGJ8WeoqDGTcW4Lj8dMMyclaJVCzd1IHxF/O1Y2PA+8fvQw/iv+GfAQHzTxvhQTOUCoIkgBScrsXD2LkF9DWPeWz3cSBnydmHKQSCoKBQ4ExJei/uke81/6ib/mfpA3hPuTv8B9YA9MxSkhRKljNmBzLmh6hLDtEqSe6lScpvY3yjQvZdw7Jh1z1AAzCWLJByI0okEd7NR2cCMw4LZX/V+sbjyz/oJH/wAf/kYDMebZ/b8S7OpyEIBFe+shRB/tGYJ6NGmcPwYTkQmgSGSQLECp201jNsF/+xm/84f+4xq2C97yP1gAnNc4zlIwyQcpLr1onpcgaxkfMOIXi8YyCRLSRLRUslILOB5PGj8c/wBRiv8Alz/5xnPKv+slf5fqIDWeT+BIlpCgE5mDkBnffV/SCfGBYMWqot0ByjwdvlBbAXPiPoID8w385f8A3mAAy5yJPbT1d0ISwJeqlklmZzpbQwEwWBUtSCoZ1L7ymYAB61bfzIgtzB/ol/8AMI/7of5euPH/AMUwBdHDEgAEAnUlgfnHsOrvH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hMSERQUExQVFRQVFxoYGBgXGB0XFxoYGBwYHBoaGBgaHCYeGBojHBgYHy8gIycpLCwsGh4xNTAqNSYrLCkBCQoKBQUFDQUFDSkYEhgpKSkpKSkpKSkpKSkpKSkpKSkpKSkpKSkpKSkpKSkpKSkpKSkpKSkpKSkpKSkpKSkpKf/AABEIARkAswMBIgACEQEDEQH/xAAcAAABBQEBAQAAAAAAAAAAAAAFAgMEBgcAAQj/xABCEAABAgQEAwUGBQMCBQQDAAABAhEAAyExBBJBUQUGYRMicYGRBzJCobHwFCPB0eFSYnI08TN0grLCJFNzkhU1Q//EABQBAQAAAAAAAAAAAAAAAAAAAAD/xAAUEQEAAAAAAAAAAAAAAAAAAAAA/9oADAMBAAIRAxEAPwC89iNLw4EtrHFcelUApMKDwhMzpDggEpKoeSkkwzjcaJUsrVRI36/fyikY32lmYlRkZZaRYrIzrvUAlkppsdHIeAVzzz6uQEy5FFFSgVqDgCWcpypN+8CPKMfx+NXMnKmL7xUrMomjk3tbwglN4sJq1KmlRfMUsXIzEqYP1JPmYEzlkqOm1f1gJkqeVySgSny94lIJYVqo/qYgGWDrErh+KCVMo90+8Bq2kIxUrKbAPWhe9d4CKtLCOkSwSNNKw/NTQBmPWkIlhjZ/nAFuYeXPw2V1AlQdqeuXMSx3IgIA/SDPGsZMmKHagZgH91CdP7QNIF9lASMPiCioJB3FPmKxaOWuclYXDTUSyUzVTUrCqHugMU5TrQbu5tFVUQ7ZWDbvXeGjLY0gN+5W55Ti0A5QlSSlMwP8RS+ZI1TQ9Q0WVabx8/8AJeDXMxKEpmIlqLh1KY1BfKLlTGwj6BajfX9YCMtHnDalgU1h2YIjTJlYD3tAYhzk1h0lrRGWupeA9eOhkzTtHQBYohQSdY8lzIeFDAJCHh3LC0x6U3gK5zrxNMnCTSsFTpKQOqgw+rxgyULLhNWDn01jYfaukKwoCVAqQtMxSRfJ3k5iNsxEZBh5ykLBQrKa18QQfkTARMsF+DYsSxMYBZWgpDg93UkMWLdREfH8NVKy5rKAIqD9LHpDvCsVLQv80KKCCFZWJYjTNq7QDfDeHiYqpZCarOgSGf76Ra8P7OFqnlJmJMtDEqCSA+qBuWuYqkknOUgqANGFy9nAu/7xuXApahhped82UO9SLu5+cBXeIckScn5aE5kvd8qgQxB23BGoEUqfyHMS5SVAU7q0suv9ye4fERs7QyrC1P1/SA+fcWllkZs7UdybE0D1jpcpmWR3XjWOI+zzDTJhmELS5cpSWSTqbEh+hhc7kGQqXlSMocUJcUv1doDIEjMoAFnLB7B94k4jAlKkjMnvVBegBdidnv4EQQ5o5YXhJlR+Wr3TcPsTvAYg2+6CAXIxBSoGlCDTcG8bryLxiZiZKpy0BAUaBJOW50NowVI8vL0iw8o8XmYeckoXldwRUum9BqdupgN1nXpEZV4eK3A0hkDWATOG0R3iYoiIbXgEkeEdHER0ASQpokRGpEmSBASEmPJpaODR6swGE8V5inBeJQoh5xUmaD/arupBOgYU6RWVJDnb+dItPtCXLVip2VJQtCylTmi/dZQDUNVHqwipZqwFx4K+MkGSFBBkpplllSlAmqlLengBFVUgy1F2OnSORiVZWD5bkaP4QyoFRgLHyxx4YebmKAqtmrWlCTTXTaNnkzcyQa1ALG9dIw7lThH4iekEslJClk2CRuTTpGj4znmTI7spC5pSQO4glNLVYDa0BbVGEldT9KxjfGeaMWqZnQcSgElveSHc0AFAA+rwrBe0LGylZZhKwDUTEsqri4AL6+QgNbVOFSaAD56dXt6x0mYFWrUi+n7VimcG50OJBzoylNjlUUk2cmta228II4HjwksqYTlb3nDGuWmwdy3hUQFm4jwyXMlKQsAghj6XH7xjfNnLaMGtJQsqCqgKooHq2nVvGLfifavKT3UoUptRQPq24igcycyHFzMyklLOwd9fAQAVUxiW3gpwHiokTUzikKyEMFVBHxeBCXY7wKWawT4BwSbipoRLFqqUbJTuf2gN4wuJ7QOHvreJLRA4NgRIlIlgk5Qzm5NyT1Jc+cEYBuYYiKUaxMmFtYhTDeAa7eOhot1joA4m0OJmQ0hUPgwDyFPCzURGCqw6mYXpaAxn2og/jCSEhkpFDUhnBOj1IijqjT/a1w8pyTG7hJctZRAHvbEJFDFIn8FUpeSVLKu6k3N1JC9ehgB2GmBwCWBIcgPQs/yeJfFEygt5KipChmZTEpf4SRQka9YhdmwVmBp+l4fwqDNWHNKagWsB+0Bo3IvA0jCdpMQ5WczGrpBSUkixY1EG+J8RlSpedbJS9SSzEiwAqT0DwT5e4eqXh5aV0UEtTbR+rRC5i5WlYjKSlOdNQ4JB3cPVxSApXFPaBK92WkrDipGUEedSDtAbG82ifLKTIAWTRQL/AKPFz4xyjKMhcsYcJJsuWxIykEGreDfSKVwfhPZ4hCSJj5xZIBOWrEEkMT4wFm5M4cvESAQVJZZYksC4Aca0/eAXPElckplvQguQTVnAvaztaNfky0pCUgEBIp+3Xxihe1Xhzy0TXspiKvXY2aApnLsnCMtWJKzTupQkkgvcnfasPcyzsEQPwySD4EeLvrDh4LImYSV2SwidnOftHCTRsqVBJANixvWAM/BhCinOFkapfK+tVM7eEBC1iwck41UvGScqikKWEq2IOhGtWgXhOHrnLyyklXQdeto0bkHk8SiqZNAM0EZUhT5AQ7qAoFFwW2gL6ikLIhu0KUmA5ojqS0SbRHURANFAjo5UyOgDMsND4QC0JSiH5aYBAkiHEyIUpMcHEBXed8ODhlZgMjjOSHyo1UwrSkZbw/l2dOlIyOUqYLCal5SmUMtM3dKVMbiN0mSgsEKDghiDYg6HeM64wpPCpxVJ70iYR2klyClR91cskMLEeXhAOcP4ElWHnSZ3ZzTLS8kdmBMTLb4nDk5hvHvK3BZBHadigroyiHU/ukjShF+sG5XPGCMjtUKUokEdkB+Y4ehFkjq7QP4NxBEyYoSVAoIoEmiSTZ7UOkBZkkMwroekLVKFCz+ENYcMf5p4ND5XTauu0AI4jgSav5eOrwP4dgJUuYVKA7S422udb+sH8TVL/f2YrfFSUn8v3yoMKuQ+9t6wBvNTw2oa7QN5v4QJ+CmAXCSpL7io8y0Dk82SJUwy501YWjunIgrSVN3nyubn5RM4xzdhpOESQvtEzErEsoBWFFIqCfhIcAvaAqXKMmVOwxlkqSUqY5VANndix3DDo0BuacBh5GdKApSyzlZOYdCGqaXgRwvjapU4LGp7w38uhf5Q1xPiBnTM53+3gLJylyhNnSkz5czISVJUGNkkgW8407hPCxJlpRcgVVqo6kxF5H4f2eCkA6ozn/rJV/5QeUICOUNCFQ+VQ3MRRhAMgXhpaWESkS4YnJpAQVGseQsyo6AskksIfSBEdDi/0h5M0aQDzR4pMeiOKaQCA4MAeb+WkYqUyipJTUEB2ehcajzEWEmkIWaeMB868Y4QcPOyHvDdiKC4Y1DPGicK4IjDJlKSSoZQqruHId2N8xHgDHnPvLvaKJTkSTUElg7VcaE7g12gjLR+UgrcGXLAUM1gQgK0JBo7UNDAGsFi2FRq5o28SZmI+kAOFY4Fw4cJc6V1u5IDi9bwTCnY0Y7n1pAOzproNydqB/OB0vDIQtSlqzLsDokaUh7EzCEli7aX/wBjFawnBMamaqcqdKClEns1IUpCQa6KGUhrVgLZIXUqCRmN2DE3KXNzcisZZz/IC3nJBDTVyimrJAJZkn3CS5LMDBbiyeIuSrEoly0h3k92lz3VMpTXZzFT45zNiZ8sIm4hK0u+VIAJP9Uxk1OzmAAJ3hcpBJAGtPWkS5WE/IVMJHvAAC7BqnQVp5GJnKPDe3xclGmdKj/ig5j9GgN4wUgIloR/SkJ9ABDt48YwtIpANhPrHnZxICHjxcswEcKvELEGCxkUgbi8PARGG4joYUK/FHQFllzaBxDyiNoZzNClKSab7O8A8lTQ7nH3WIa1WIfdlR6Jta/Sn8QEmn2ITMTCpU0EfSPCdr/LzgPUy9IF4zCjtFbKPeGUd4EMztfXeDEtX2Yh8QSHCnDdftxTaAoeNlFE8FWf3jUUBBIYuLtWljWJ6camaznKUlyLF2tBDiGGExKhQKFs1HNDUj4X+piuzpAUT38hB741BBo4YN0IuCLwB2QkFTm+hFmLfbRMm4I3F/v0irdnOzAoxCwBQBnoLNo/TrBjhnHVJBTPNaAL0OlxV7Gu8AA5h5Qnz1N3CkscpKmcUqQAevlARPLhwwV28pJDEAyi41bNn7wvertvF94tzXh5UsqzpJ0SFDMXAt4PaKhzFz3ImYbIj/iqAJcUBBrX5wGcLuRo+kaV7J+X1JK8QtJSCMiHDO/vHyFPMxRuCYATZ8lClN2iwmlSATcAWO0b7hUJloSlLskNW5A1J3gJKZWseLRCRiR/tHi8Um7jatIB5BEeKnVtDZm0f9YQqfQ1rrAKmYs7fdYGYnGZgw+Vf9jEqfiL0YtbWBK8SxJANaXgGlqcnvR0MrufHrHQFiw+OcObvVi46FrxLlY5BDkt8oFiU39Jqcpdh+7w/nIDuKXJ8A1g76eUAQXiZdKp8Hr/ABCkrG/zeBK5lQS3eFD+4o4ELGK+FWUPQV8rm2paANyZXT9o9UiI2Ex6GAzJfxOj7ilolmcOnmobXrANrTu0BJ2MImmW/wALp6kXprSJ/FMeySEsTtYnwJtFMxOOWnEycwICzkfNoq7irD4vEiAsiGUCf0+u8DuI8LEzvAlKgCMydU7F7iJMlRFP3fziS7jq2lIClYniM/DFpyfy3IzoqPFSWJT4+MKlc2yCKKSzbBVN2tTbWLeZAILjxp9XvATF8lYOY6lSED/ElJ3NiHgM05r4pImzB2KAABUsEkne9YAme1ABF44pyJKJAklQUoqZJrbZ60YxTcVwxcupFNx5ixHSAXwuctMwTE++k5k7ukgiPoHBYxM6UiYPdWlKv/sAWj51RNysdjvWNV9nvOEgSE4eavIpBOUq91SVFwl/hIdq+sBcOxNKD6Upp6w4iVUaXowr6Q6ZgIBDFN3BBB89YHY3mGTLUlK5oC1FkpDlROjJSCSICZNkH3SU71FDEOfhVEu518PTSO4rzJJkUnTUIawUQVEf4B1eoECJXPmEmKCEzFOTR0FIJ8WbyMBMxeENnYirB38Ge0QFyyA2dQALVUTfo8T8RiwRRiwYdN7dRAfGY5KR3qkaP1ZyQd4BdU0BVTw/WOgYeYF/CHTp+Xmp/k9Y8gL7icKpAFwxqXdw4evW+kNrnEK2zBjWjsKM/pBVM5VKHrXX9YZxUtCgMyCWLhrv0IgBjre4qLHTc+NPFoVPmB8wdrFmrpu4/iJqZEkGiH31GgrWkcUyqtLZ/eL26mvz6wEOhqMoZ2ah3rVv1h9IrVtmZulHe1vP0d/BIJ+NL1oxS9ratHTMJkI1oaatRyxL0pUQEGbh0hJowJFAaUcWdgKmKdP4jh5mKly0rUfzGJAGQMR9QLilAYic787icnsMOo9nqQKr2bUJTWmrvHns64JnK56hbuoelSKkb0LecBd+6SWGpoLNX9oJS6jx2iCqWxp1ff7+9Il4VYA0+tIBcxJuNYD4uashYDm/SlqG4INaHWDZ0+6QzMww95g/13+QgBeBwqiAtZqK7B6upgWZj0q+kUjmTDZgSQQAagMCQ9GGzOR4xoE7GBOhZ8pI6gEEbu+u0Ubm7FZVAlLbFmFLAEMCX1L/AKAKBisMUGr+BuPHrBPlzhU3EFpYASPeWXyp9Kk6sLw7wvl+Zi1veXmqrUm+VNDWpvpBbjfHkyZX4aQClA2N9yd7eZvAScERKnIw+CWtcyYllLUomWwqpXZgMAA5q9mFS8OcyTkcNTllKK8bNDqnFytCKh0/0qLH5l7Qnk/BDDYWdjJ7gzB3P6igHQmxmLYbskmKVxHHLnzVzV++sklrV0HgAzdIBfD8JNxCxLQCpSiVX6VKlebv+8aBwf2boSEmYsqUlQU6aJoXYAjoKnrC/Z5wgSsP2qqKmlwWr2aSyQOhLqbw2i64ZOpcXv8AXp/EBE4hh0lJBuRoWNYpvEuVVkZpU0sAaKP0UIs3FOIoSlc2YppaNakM7CgvVvWMs5g5omziQHly9EC5bVepfaw6wCJ/FZiFFKlhKk0IUSC/g0ewKHF8QWJZVBVSEqNKXIcx0B9HoxIUCxOYCxuNiQbRFncSyqZmAIc9b0rUtpS8RPwNyFEa1Jd6t1bxPlETiPHcLhie1nDM5BSBmVaxSkP5naAMzsUkoB916sqmZmpTxaIUziRCq5Ql3B22q7VsHOsV2d7RMEk9ztVtRigAHZnUKMTEjieJKUZ15xLqnKiXmOYFRV3mdAFnB7rqqaQHvMvNcyQFsEol5TkJIVMXMdikBKvywHcqNaUDVjNsTzItaQGSkj3lJJC5hKchck0BSS4FDDHMymnqFXKUmpdTKSFJB1BCSkN0ERJeGzKCaUN6VJ66D6QHSJj5iSzM3iabxtHKEhKcHKAHw11Dg30d4xmT7wSCe8sPsWs1ASI3Dl1k4aSkmyEwEzsx97eMNslOwESSjaG1SQQ7/L94BztgRQQ1MnAOdvt3evhHScOelvGo+/vXyfhQQQ/j+3T9OkBXeN4sp0c1DMS4dwQxFRTqL11rcrhq+IzVFAZCSy1l2GhSmjFRD+Gtqk8UtOMxBw2HcSUMZ+IBrlTQS5a/hBIYEdW1e7YbDy5Epk5ZcqWmgFEpSL/d4Cg8zYwYeQZYJQlAACEgNVwApdCVak9IqPK3Bji54Sr3SCVNogX8HokdTCuKqmY7FrEvMoFRUSoslCQ7qWRRCANfG7xdcLhEcKwCprvPmsxLB1kdxIF8qR3jrAAfaPxoFYwqGCJNVsKZwGCfBAIT0KjFTweF7RYRuWJ2oA5pQgOXhK1klSiVEk3cuVFX6sXBvpF09nnBM/5yw4DhFKCpzMSXIq29IC9cF4enuBLhLJAehAAASn6aw/zLiBKBlBzMWGBFgnVRqKN13iYkiWhywSkEk7Nr99IyTmvmFU5RcqC5qgWzUSgHug0ckjTQGAd5g4z2/cR3pMpgnQLLPnUSelIpWLmZ1sCGFHFAfO8TuJYnJLCdTrpYV/3gXhbLNYBqbii9HHR46I5joDVOZ/aApR7PCkpltVdlncCvdHziiqxhNCQQRfqAz7k069d4YmzagauHdzQQiYsZdNuta/fjAKTNL+H6RqGP5smCTMST3ESgE4hK0lSlsACEKSQcywRTQExlkkEs1z+pgxx/FFfZqAIQiWiSA3xSksoVuXUS4p3hAD5s9cyYVqUVKUXUolySbkm7wW7HJJCzqSgO7lhmUwFgCQCS7k2DGIeEkpSHJDMXfchx6foN47H8RK1AJoAMqR/aK1F3JJJ6mA9QgZ2YNnAcdaEOKH0+kbpw6T+WgWAQA17AC+sYRhV91X9QKSD1c/uTG9cM/wCFKe+ROr1Yam8A8Et0hxKSR9+kKSIB8yc7yMIMqWnTSWCAe6n/ADULeArAFcVj5chBXOUJaRcqPy6noHMZ5zD7Q1Yj/wBPhJZT2hy5jSYvMWypA9wHVy/hFQ45x6biVmZOXmOgslI2SLDy84O+y7h/aYszCBlkpcP/AFLolvABRgNC4NwiXgpIlJGYhiveZNWyQKWGw2aInOCpkxCMFJOafOU69kod1LUdEgt1LgQ1w7jpnTJ09RHYyHygfHMV7ruLpTlFNVGBvNvNScEhcmSXxc0/nTHcy3+EV94ZmAslybwEJPDZQmjhuGJUkqCsZN+KYEfAG91KVZQw1ULsYFe0TjJnYkyh7mHdIqwK2dZ2dxlHgd4M8g4b8Ng8TjF7HK+vZgm53WpI8UxQ1EOXOZ3fckkZiXHRRZ6E0MA3JwpmLCEVJOVNKbWqak62jbuXuDiRKSgCiQz7t9vFB9nPCu1xCpxf8tlVBYrVmAGYqq3vb0HhGqFSZaCpRYJBJPQCArHO/GhLl9mTdJUoGrigSnzLxkeFJmTFTZlGLl6ChFH36a9IM878a7aYRR1FzqQKBCHvQByNzAGfOyy8gJ62b0bYQEHHzc6iQ306aw9hpbSVFt/S334iJWP4CZWHlzVms0lklJDAVu+vg0Q57BCEAgPc0Nd6b0/iAH5o6JpIFKeg/WsdANE1J6wuYain7emkJQQCSQ9LVhKbPuYCXg8KZi0ITVSzlAp9TFj5l4GmXNlZUsgpyqrm7yTcgl3KSk7RP5Nkomy0y5edMwOVqCA+YqZJTMKSygliADoqI/NnGBMnTCk5kpaWk2cj3lBhqrMaMLQFf4jPdhcDpu3pEIzTbQw6tQJ86QzOHyv/ALwEzBqDJGqlh/AfuTG7fjZeHkiZMIQhCQK60HdA1J2j5/kmqGFqlvGDfE+NTcS3aqZKAyEfCLB6am5UYCx8w+0OdiFZJGaVKFyC0whmJWRZNT3R5xSp+JYbbW1MNTZrXNdBu2p6NrrEVSn+/toB4qJ+/usaTypKVI4WVoA7bEqyo0JKzkR6DMrwjPESCooloqVMB/kqg03MbXh8KETJMtIBThZWYJ3mK/Klj0C/UQATi+NRw7DpTLYmXRB1mYhQ7y1AXEsd5tygaRmWBCps1KarWpT7upVK7nMXeC/N/Fu3nZQoKTKdCVDuhSiXWsB/iWT5BMEPZhw0TMYSUuJac/QKsl/Mk+UAf5+xIwuCw+CQXKmcC5Qg3/6ph82MZwC77620zFg7n6HcQW5l4l+Kxk2YPdKsiLFkIDBhqO6T57kQ9yjgxNxeHlmqc4UQdSEhRFWdmarkQGqcqcE/DYeWhu8RmXvmIFKUDM1Ou8Seap6U4ZZWe4kZljUpFkj/ACUyfOCkmXrGfe1HiR7GXLD/AJqyTW6ZdB6qPygM4MhSlZmJcuHIYtd1bgtRoJcv8vqxU9Iyjs0kFRsGewO9v1iBg5ZKgkAOpgBq5FKDfYecbLy9y8MJh98qSpZ1JufSo8oCke0GSgqRLsEJcAf1G1i7AAesZ1OIKiTQDYW6RYOY+LqxE5SyOtSfCnoPTWA2D4cqasJQCST89tqXrAdL4PMmDOBQ7D+Y6NKwXChLlpQEA5RdtdfnHQGXLD+MPiUMzfCNXhpN4Whd9HeAsvAOPCXJmSkIV2iszKCqJSpra5nGlIA4nGuW0DsPvwhuSogFQ8Lt9IhKMBNViKbW18do8kSTNUaskVUr+kb+PSGJEoqOwFSfu8SxNURkS7PYa9T84Bc6YgOEO1Ge5bf9oZEyhJL7DQnfy1hz8PlHf/m1B9PusNZTMUw8A1gNv5gIuYkuaxIwqHUHs9XgiOBKyqIsA/kNT/SHpXfpEAU1+9/CAsnI+F7XHy3YhOZZsPdFKW94iLtxni4loxkxCmV2iZCC3xpQxYmndCpqr3PhFa9mPdxE9dO7KF+qw9T/AIx3N2MSZwlp7qZYUVsCxnTe/McuHulN/hMBWcRgFJD6Gx0LUuHB8X3i9cFlDAcImzzSZiB3N+86ZY8QnMuKbMQZy0oSO/MUEhruogf0gnepOtYsntOx4EyRhU+5IQCw/qIAFLUQBT+6Ap8pNO7dlUp8Xd/q1qNK9Ytns8kPxCWRaWJh1qAnKNBSopFWkmmnwp31zE+9UUFwR4GL77K8CO2mrYdyWEihBdanJqP7TqYDRsUrLLUbnKWDamwjF+e8WF4xaQXTKCZQq/ugOx2zZo2fis4oQFaJdate6gFRHmyR5xh/LnDvxWI775C61tq5dt6kj1gLDyDy4SUYiaDclAsALBRH9R+lYtXPnMBk4ZMtJ70yii3wa21Jghg8NkCQAzAAAFwGDU6CMu534uuZi11CkoGQDQAaVuHq3zgAeIkKmzQhL95napHT+I0LgPLiMPLA+M3N/J+kQ+TuClCe1WnvLDjw36fs0SOceKdlIKEnvzXSnw+I+kBX+J84kTViUApALA1q1H9XjoqZxuWiagdI6Ah9p+sThJIlgqDZgSH8doHpDloJYxsoA19ej/tAR+17hD6wzLlElh/EOplPcsE9HrtDyCAK0G2g6D0gFyZLMFVA0sPPWH5U0VLgDWnyHVv5iLNmgdPP67CEdo5cn9vSAVOmvVmETuCTO8o5QSEk+DXpAuZ8oewkwgkAsVAp9dKaQEjEYxSiO9qkbDQinRh6QgyyVEu/er/vEWR7+zPq1omSj9h/qYC3ezmaEfiZiqIATmJpRIWogmzU+cC1gqJWukyYcxBIBJUS7ZspNT8KjpEzha+y4ZMNHnLCR3iDUh82gATLo93O8QF4tkBibEM5AFT8JCpagUsKNpSAJcjYYHHIUuiJKVzSat3U3v8A3D0gDxrHqnz1zVEusqX5F2Fdkt4CDfLKCnCY6aAHUiXh02FZqnUzUttAWakJmq/tYF2SQQQGcEEWNWp84BTEvV8oqHJNSE0PeABAJeovS8ab7L8Hlw61kN2kzZqJSOg1UqsZoZL0Yi6i+xBJL5TlLqclyLPvG0coYQIwcgUqgKNNVOr9YCDz9xMy8JiGLES0pBLXmqAIAOpTm9IpXs1W0ybR6Bjo7hmJFXr6CJHtO4kVJRLp35syaWdsiO4g+vaFho3jBT2a8FKJRWXeYoECnupa9KOXrqAIC3TU5ZdqhJNLu20Y7w3gkzFYhu8xmd96ltVE2LVjcTLfS0DZHL0lC86ZaUrqXAa9zAQ56QL0AD+QrGSc08bM5apnwnuSxskCp1qTXzi7e0XjGQ/hkGqwDMNGCBodnjMyDNmACzskQENOFUaiOjQMFwVQlpCUOGu/r849gM4wwdUS5s3KpOoBtp1hEhLOQKg/fjDeIe8BInKomvd00HpcmEickFkpNQxKr3unRPzhvCBzXSojyZII2G/R/C0B4kffWEKXpCVq0EeAGAkyGqDaEh3hzhyEGYO1cI1b5eUTMfhkLnrEhKhKzZUPdqJBUaAOd7PARcGkOSfGJSCA77ffyP1j2fw2bIzB0lveA95NWqCPGoJFniMmeCGZ/OkBa+Mo7LBYRCSe+lc1VCKkIuBf3iKxXxPVlLE7Fn16gt0tpBnnJYBwyKDLh5bh3HeJNHqKNppAPC4YkkBIUzWqSSwYFnqT8jtAXflLCkYaSFUSudNnzC1pclIRUu1Tmv8AzFSRiSsqmOylErJcjKCCU2BY9530evXR+NYUYThswMcwlJw4ox75dRpYFSldaRnkqQSLebFveSnRCmNTW19aQCsLhitQSkd5a6OEhsyikVyJy2alKn3ddvmpySMiKKCQhLaKYJSW0D18Iyvk7BBeMkhrHtCGy+6Fl6JS1SncH5DReaceZGHUsAdxC113bKluudQr4wGc4uZ/+R4koJP5SWQH0ly6EDZzmPnGk8MSJYAAcjusKJA6jU019BGf+zrDJecVKA7qQSTR3OYu1LN67xoOHnAhgBWp1Z7+7sGrAFsPiEry0uW101D3hrjHFJeGlKmLLAWGpVVgOpaF4KX3nIygJoSpmA89x6CKDznzD2xVM7vYyCBKSoP2kw/EUmhFfQecBReZ8etc5ZXSZM7yhfKPhR01pBXlDgJLLVrVrMLOaXINAIFcCwBnT3XZ8xNwXfZ941TC4dKEMGcXLU+x4QDKMKEhhQDYR0SO0joDCZc5gt9d9/3hPa5k9dT+semwLXd4ZkiuwgPZcwpIIuLQQx2NExIyoY6l6Em5A08IhzpdTB7lzBS1oUnOkTndKFrCM1gnKTTMXPygAEnArUxCTVmp9OkSpmHa5tvE7ieLUlZSQpCh3VAuN6EW9G8IHKXmLmv6/doCzjgUqThkzVhz2ktKtB3051UuaFHpCcTxmV2eKlpd1zHlEMEMSl8xUxYpDW6wQ4tyRi04cYhZExZbMkOVITlACho7AAsKCGOUkTSSlCQgpSpXaCUmZMNmSla3ydMoeArs7ik05CHHZyyjMAapVmqp7ulTbUED8140jjvJkzEH8oT1LOU9pPmZUsxcFJqTZsoh3hXsmTlSqfMKq1QgZU3sVHvF+jQFe5xQoLlGzykiinBCSoNQUI1G8S+S+CGbPkJY5VLMw0PuytXILDMyfEwX9onDpXZy8kx1opkJJcE3pVwSL79IsPJfC8q81HlyxKo91MSa7gQEb2nTB+Hkyy7zJz6t3EqJJaoPe0frSkZ12NArutRVQAQGJoezsQU2cFrFiYtPtIxypuLEtIKkyUAd0Eus94+6X/pHRi0Vc4Xd3VsAnL7qe8ShLCig4LbgGsBdfZvgHVMmsAAAhLMWcJJoFEJoEhvCpjvaZxE9kJYU3aTQCxYlEoOWFz31Nt3YO8i4XscFLN85VMrdlE5aOQzJAvqTFT45gvxnE0yRUSkssjU+/MJIDOMwSLuUwEr2e4EBExZAyFkhx7xBJdtGJrq8XGRKKmGUB6PTS7j1+zHuDkJQhKUhkpDJfppWCMuaJUtU2b3aOrUeHjp4mAB86cSySkyEKZU0gKq3do7n9ANNIynjuO7ZaZSVEy5dK/ErVRGtSwaDvH+Y1qzYgMmbMOSW3woKRVJd6WZhVUV3gHC5s2YEIDFTkqawFXJFjdnaAuvKXDkolBZABUHGvd0vUC9II/jiqblSWSkF7fTxIr0h2ckSpbZiBlYFmNr0t/MReG4ZgSUkEkitmSWDbvfzgHyojb5/pHRJEn7do6Ax/FrlpSuXR3DEPVnZ/F/lcwNmS/QhxCFkmp9Ycw63IB3+6wDiEuG1+sHOWeYDh8yMiVCaUB1nKErBZKipj3WNR5wKmgZASK2cbaeNKRHGILFLUO8BpPMfC0ZFgpQZiU9qU3JSsstqDKkkOnokwL5S5dTiOIKZBEqSrOpJY1FkuHDFYJvYRV+ET5omNJKs6hlyp7xULsRVxSzR9Dcocq/hsOlKqzFd+Yrdaqlxq1vI7wEwYQEVq/8AMcnhEt3CEvvlEFuxAhpflAV/i+IlYdCp00slOwc123MY7xTnXFTJqlJVllhTpBCQEgW6n+Y2njfAEYqWZa6gl+gOhvuYovGvZ1h8NLVPnrSQj/8AmAQCSCyS5L6ACnjpAZlL4nOM5M0DtClYLMSkkmiS1WNo23kWaDJXNUCntVuxHeSAkBaS+xBDxn3GedpSZAkyJKUKYuZZyoFXBoA7Bg0FuVuYFL4TjVlTzEqWGa3apSEUF3JNhAAOJTkzpypxIHaKKi6CQA6lgB5R7Q5Sh6vf3gIHYEKKkywrKrutlUHSSFPZaO+CujVpVxSPZCgAHyHocrtc/Eg+6lFSLsxekWPkjhapuLBUksk5jReV0hy7rUlipRobtSoIgL/xaajC4MZicspIJvmUmUHYkVBUQ3V4p/s5w6lzJs9WYlWbN8IC1qfShp123iX7U+K5OylB2WplD+0ZVKYNf3Ym8nYUIwiGHeWSSSXJKtTtQCAsuGkZlAKHqKfu8DedprhOHSSnMM6rAZQpI7xOldKwbkhMmUqaosAknvPYHXqYzDj/ADJ2Utc+vbzyeyBNQksSokWSGDCtWgK1zHjZc6emWikqWBLBTUXDr3N/lGhcmcvJkSQSBmXV2YgVYV1Yn5xnXJHCzPxCR/U9TZhd9T5RtRTkQSbAXMBWONsqaE0o7eNm6X1iXJkhICQwCaE6Uu+zbxCROWZpysSSEt3auPmzbNEHmjiJJOGlg1H5yxRga5QQN7+dYBrFc4qzq7JAUgFga1ahPqDHRAXImy2SiT3QA3eIuAagWNY8gM/l4JSjlSFKJ0SCT5AQQXybiw3/AKafW35an+kbx7NrH/BH0MXQ6f8AVAfN2B9lHEpiQewKQf8A3FpQW/xJdovPKfsRloGbGnOrSWhRCB/koMVfIRqguYdP36QEDh/ApElITKlIQkWCUgfMVifkhabR7AMql9IZmJAFYlmIWJ92AF8W4gqVJWtMtSykUCGJ8WeoqDGTcW4Lj8dMMyclaJVCzd1IHxF/O1Y2PA+8fvQw/iv+GfAQHzTxvhQTOUCoIkgBScrsXD2LkF9DWPeWz3cSBnydmHKQSCoKBQ4ExJei/uke81/6ib/mfpA3hPuTv8B9YA9MxSkhRKljNmBzLmh6hLDtEqSe6lScpvY3yjQvZdw7Jh1z1AAzCWLJByI0okEd7NR2cCMw4LZX/V+sbjyz/oJH/wAf/kYDMebZ/b8S7OpyEIBFe+shRB/tGYJ6NGmcPwYTkQmgSGSQLECp201jNsF/+xm/84f+4xq2C97yP1gAnNc4zlIwyQcpLr1onpcgaxkfMOIXi8YyCRLSRLRUslILOB5PGj8c/wBRiv8Alz/5xnPKv+slf5fqIDWeT+BIlpCgE5mDkBnffV/SCfGBYMWqot0ByjwdvlBbAXPiPoID8w385f8A3mAAy5yJPbT1d0ISwJeqlklmZzpbQwEwWBUtSCoZ1L7ymYAB61bfzIgtzB/ol/8AMI/7of5euPH/AMUwBdHDEgAEAnUlgfnHsOrvH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http://dic.academic.ru/pictures/bse/jpg/0223920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115" y="2573905"/>
            <a:ext cx="24288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E4E4E"/>
              </a:clrFrom>
              <a:clrTo>
                <a:srgbClr val="4E4E4E">
                  <a:alpha val="0"/>
                </a:srgbClr>
              </a:clrTo>
            </a:clrChange>
            <a:lum bright="-30000" contrast="-84000"/>
          </a:blip>
          <a:srcRect/>
          <a:stretch>
            <a:fillRect/>
          </a:stretch>
        </p:blipFill>
        <p:spPr bwMode="auto">
          <a:xfrm>
            <a:off x="1116013" y="0"/>
            <a:ext cx="6985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6553200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Bookman Old Style"/>
              </a:rPr>
              <a:t>Наука и образование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Bookman Old Style"/>
              </a:rPr>
              <a:t>в первой половине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Bookman Old Style"/>
              </a:rPr>
              <a:t>XIX века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31913" y="549275"/>
            <a:ext cx="8229600" cy="1143000"/>
          </a:xfrm>
          <a:noFill/>
        </p:spPr>
        <p:txBody>
          <a:bodyPr anchorCtr="1"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effectLst/>
              </a:rPr>
              <a:t>Заполните таблицу  </a:t>
            </a:r>
          </a:p>
        </p:txBody>
      </p:sp>
      <p:graphicFrame>
        <p:nvGraphicFramePr>
          <p:cNvPr id="30754" name="Group 34"/>
          <p:cNvGraphicFramePr>
            <a:graphicFrameLocks noGrp="1"/>
          </p:cNvGraphicFramePr>
          <p:nvPr>
            <p:ph type="tbl" idx="4294967295"/>
          </p:nvPr>
        </p:nvGraphicFramePr>
        <p:xfrm>
          <a:off x="0" y="1989138"/>
          <a:ext cx="9144000" cy="4638675"/>
        </p:xfrm>
        <a:graphic>
          <a:graphicData uri="http://schemas.openxmlformats.org/drawingml/2006/table">
            <a:tbl>
              <a:tblPr/>
              <a:tblGrid>
                <a:gridCol w="2108200"/>
                <a:gridCol w="1481138"/>
                <a:gridCol w="2930525"/>
                <a:gridCol w="2624137"/>
              </a:tblGrid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экспедиции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руководитель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итоги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Первая кругосветная русская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1803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И.Ф.Крузенштерн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Нанесены на карту тыс. км побережья о. Сахалин и т.д.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50" name="Picture 35" descr="j02135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1574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 anchorCtr="1"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effectLst/>
              </a:rPr>
              <a:t>Русские путешественники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716463" cy="48529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C000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Русский мореплаватель, адмирал, в 1788 г. Иван Федорович Крузенштерн закончил Морской корпус. В 1803 –1806 гг. он </a:t>
            </a:r>
            <a:r>
              <a:rPr lang="ru-RU" sz="2800" b="1" dirty="0" smtClean="0">
                <a:effectLst/>
              </a:rPr>
              <a:t>руководил первым русским кругосветным плаванием на кораблях «Надежда» и «Нева».</a:t>
            </a:r>
          </a:p>
        </p:txBody>
      </p:sp>
      <p:pic>
        <p:nvPicPr>
          <p:cNvPr id="6148" name="Picture 13" descr="[IS8IR_2-09]_[PD_06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511300"/>
            <a:ext cx="3643312" cy="49307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91440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C000"/>
                </a:solidFill>
              </a14:hiddenFill>
            </a:ext>
          </a:extLst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Ф.Ф. Беллинсгаузен (1778-1852 гг.), мореплаватель, адмирал.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402138" cy="482917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effectLst/>
                <a:latin typeface="Times New Roman" pitchFamily="18" charset="0"/>
              </a:rPr>
              <a:t> В 1819–1821 гг. он возглавил первую русскую антарктическую экспедицию. Экспедиция открыла Антарктиду (1820 г.), ряд островов в Тихом океане, остров, названный именем Петра I, и берег, названный именем Александра I.</a:t>
            </a:r>
          </a:p>
        </p:txBody>
      </p:sp>
      <p:pic>
        <p:nvPicPr>
          <p:cNvPr id="7172" name="Picture 7" descr="[IS89IR_2-09]_[PD_07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8100" y="1785938"/>
            <a:ext cx="3311525" cy="44402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188913"/>
            <a:ext cx="36464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000000"/>
                </a:solidFill>
              </a:rPr>
              <a:t>    В 1819-1821 гг. Ф.Беллинсгаузен и М.Лазарев на шлюпках «Восток» и «Мирный»  совершили 2-ю арктическую экспедицию. В ходе ее 16.1.1820 корабли подошли к Антарктиде которую Беллинсгаузен назвал  «льдинным материком». Отдохнув в Австралии экспедиция двинулась в тропическую часть Тихого океана и открыла о-ва в архипелаге Туамоту.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47199449_1249572616_1860russianameric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3657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Баранов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0"/>
            <a:ext cx="37179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148263" y="3644900"/>
            <a:ext cx="3786187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2DDD4"/>
                </a:solidFill>
                <a:latin typeface="Garamond" pitchFamily="18" charset="0"/>
              </a:rPr>
              <a:t>А.А.Баранов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21005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ru-RU" sz="2400" b="1">
                <a:latin typeface="Times New Roman" pitchFamily="18" charset="0"/>
              </a:rPr>
              <a:t>Освоение Русской Америки связано с именем А.Баранова. Купец из Каргополя торговал на Аляске с 1790 г. Он составил подробные карты Аляски и близлежащих островов. В 1799 г. Баранов стал правителем колоний в Америке. В1804 г. Он основал Новоархангельск. Баранов пытался присоединить к России Гавайи но потерпел неудачу.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Баран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3571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Невельско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57188"/>
            <a:ext cx="3214688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00063" y="5929313"/>
            <a:ext cx="8072437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Garamond" pitchFamily="18" charset="0"/>
              </a:rPr>
              <a:t>Г.Невельской</a:t>
            </a:r>
            <a:r>
              <a:rPr lang="ru-RU" sz="2400" b="1" dirty="0">
                <a:solidFill>
                  <a:srgbClr val="FF0000"/>
                </a:solidFill>
                <a:latin typeface="Garamond" pitchFamily="18" charset="0"/>
              </a:rPr>
              <a:t> и Е.Путятин были крупнейшими исследователями Дальнего Востока.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monuments_nevel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52513"/>
            <a:ext cx="457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  Г.Невельский доказал, что Сахалин - остров и исследо-вал низовья Амура.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  Е.Путятин во время круго-светной экспедиции 1822-25 годов открыл о-ва Римского-Корсакова и заключил договор с Японией.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 descr="Фиолетовый узор"/>
          <p:cNvSpPr>
            <a:spLocks noChangeArrowheads="1"/>
          </p:cNvSpPr>
          <p:nvPr/>
        </p:nvSpPr>
        <p:spPr bwMode="auto">
          <a:xfrm>
            <a:off x="0" y="3810000"/>
            <a:ext cx="9067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1845 г. было создано Русское Географическое общество.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7150" y="549275"/>
            <a:ext cx="2087563" cy="11874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Русские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экспедиции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в нач. 19века.</a:t>
            </a:r>
          </a:p>
        </p:txBody>
      </p:sp>
      <p:pic>
        <p:nvPicPr>
          <p:cNvPr id="12292" name="Picture 7" descr="Рисунок7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627313" y="0"/>
            <a:ext cx="5689600" cy="37798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21"/>
            <a:ext cx="9246698" cy="645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5" cy="1143000"/>
          </a:xfrm>
          <a:ln w="76200">
            <a:solidFill>
              <a:srgbClr val="7030A0"/>
            </a:solidFill>
          </a:ln>
        </p:spPr>
        <p:txBody>
          <a:bodyPr>
            <a:prstTxWarp prst="textChevronInverted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в период правления Александра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(1801 – 1825).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428736"/>
            <a:ext cx="5929322" cy="5429264"/>
          </a:xfrm>
        </p:spPr>
        <p:txBody>
          <a:bodyPr>
            <a:normAutofit/>
          </a:bodyPr>
          <a:lstStyle/>
          <a:p>
            <a:r>
              <a:rPr lang="ru-RU" b="1" dirty="0" smtClean="0"/>
              <a:t>1802 – создано Министерство народного просвещения</a:t>
            </a:r>
          </a:p>
          <a:p>
            <a:r>
              <a:rPr lang="ru-RU" b="1" dirty="0" smtClean="0"/>
              <a:t>1804 – Россия разделена на 6 учебных округов. Центры округов университеты: Московский, </a:t>
            </a:r>
            <a:r>
              <a:rPr lang="ru-RU" b="1" dirty="0" err="1" smtClean="0"/>
              <a:t>Дерптский</a:t>
            </a:r>
            <a:r>
              <a:rPr lang="ru-RU" b="1" dirty="0" smtClean="0"/>
              <a:t> (открыт в 1802), </a:t>
            </a:r>
            <a:r>
              <a:rPr lang="ru-RU" b="1" dirty="0" err="1" smtClean="0"/>
              <a:t>Виленский</a:t>
            </a:r>
            <a:r>
              <a:rPr lang="ru-RU" b="1" dirty="0" smtClean="0"/>
              <a:t>, Харьковский, Казанский, Санкт – Петербургский.</a:t>
            </a:r>
          </a:p>
          <a:p>
            <a:r>
              <a:rPr lang="ru-RU" b="1" u="sng" dirty="0" smtClean="0"/>
              <a:t>1811 – Царскосельский лицей.</a:t>
            </a:r>
            <a:endParaRPr lang="ru-RU" b="1" u="sng" dirty="0"/>
          </a:p>
        </p:txBody>
      </p:sp>
      <p:pic>
        <p:nvPicPr>
          <p:cNvPr id="1026" name="Picture 2" descr="C:\Documents and Settings\777\Мои документы\Мои рисунки\501px-Alexander_I_of_Russ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342899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14290"/>
            <a:ext cx="8474105" cy="1000132"/>
          </a:xfrm>
          <a:ln w="762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образования при Николае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I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(1825 – 1855).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71612"/>
            <a:ext cx="5643602" cy="5072098"/>
          </a:xfrm>
        </p:spPr>
        <p:txBody>
          <a:bodyPr/>
          <a:lstStyle/>
          <a:p>
            <a:r>
              <a:rPr lang="ru-RU" sz="2800" b="1" dirty="0" smtClean="0"/>
              <a:t>1827 – запрещено принимать в университеты и гимназии детей крепостных.</a:t>
            </a:r>
          </a:p>
          <a:p>
            <a:r>
              <a:rPr lang="ru-RU" sz="2800" b="1" dirty="0" smtClean="0"/>
              <a:t>1835 – отменена автономия университетов. Ограничивалась численность студентов.</a:t>
            </a:r>
          </a:p>
          <a:p>
            <a:r>
              <a:rPr lang="ru-RU" sz="2800" b="1" dirty="0" smtClean="0"/>
              <a:t>Усилилась сословность в системе образования.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85860"/>
            <a:ext cx="8358246" cy="54292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3200" i="1" u="sng" dirty="0" smtClean="0">
                <a:solidFill>
                  <a:schemeClr val="bg1"/>
                </a:solidFill>
              </a:rPr>
              <a:t>Работа с документом: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Рескрипт Николая 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 от 19 августа 1827 гг.: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« Предметы учения и сами способы преподавания должны быть соображаемы с будущим предназначением обучающихся. Необходимо, чтобы в будущим учащийся не стремился через меру возвыситься над тем состоянием, в коем ему суждено оставаться».</a:t>
            </a:r>
          </a:p>
          <a:p>
            <a:pPr algn="ctr"/>
            <a:endParaRPr lang="ru-RU" sz="32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Arial"/>
                <a:cs typeface="Arial"/>
              </a:rPr>
              <a:t>Как вы понимаете слова документа?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142852"/>
            <a:ext cx="8715436" cy="1274786"/>
          </a:xfrm>
        </p:spPr>
        <p:txBody>
          <a:bodyPr>
            <a:prstTxWarp prst="textPlain">
              <a:avLst>
                <a:gd name="adj" fmla="val 50148"/>
              </a:avLst>
            </a:prstTxWarp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Сословность в общеобразовательной школе.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643050"/>
          <a:ext cx="87868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59" cy="6429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Естественно – математические науки.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857232"/>
            <a:ext cx="5214974" cy="600076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dirty="0" smtClean="0"/>
              <a:t>Н. Лобачевский (1792 – 1856).</a:t>
            </a:r>
          </a:p>
          <a:p>
            <a:pPr>
              <a:buNone/>
            </a:pPr>
            <a:r>
              <a:rPr lang="ru-RU" dirty="0" smtClean="0"/>
              <a:t>    Создал   неевклидову геометрию. Известный английский математик Уильям Клиффорд назвал Лобачевского «Коперником геометрии». Лобачевский в течение 40 лет преподавал в Казанском университете, в том числе 19 лет руководил им в должности ректора; его активность и умелое руководство вывели университет в число передовых российских учебных заведений.</a:t>
            </a:r>
            <a:endParaRPr lang="ru-RU" dirty="0"/>
          </a:p>
        </p:txBody>
      </p:sp>
      <p:pic>
        <p:nvPicPr>
          <p:cNvPr id="17410" name="Picture 2" descr="Lobachevsky 03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357190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42852"/>
            <a:ext cx="4286280" cy="6357982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/>
              <a:t>В.В. Петров (1761 – 1834).</a:t>
            </a:r>
          </a:p>
          <a:p>
            <a:pPr>
              <a:buNone/>
            </a:pPr>
            <a:r>
              <a:rPr lang="ru-RU" b="1" dirty="0" smtClean="0"/>
              <a:t>Нашёл новую форму перехода энергии постоянного тока в тепловую и световую энергию. В 1902 г. </a:t>
            </a:r>
            <a:r>
              <a:rPr lang="ru-RU" b="1" u="sng" dirty="0" smtClean="0"/>
              <a:t>открыл электрическую дугу</a:t>
            </a:r>
            <a:r>
              <a:rPr lang="ru-RU" b="1" dirty="0" smtClean="0"/>
              <a:t>., которая стала применяться в металлургии при освещении.</a:t>
            </a:r>
            <a:endParaRPr lang="ru-RU" b="1" dirty="0"/>
          </a:p>
        </p:txBody>
      </p:sp>
      <p:pic>
        <p:nvPicPr>
          <p:cNvPr id="15364" name="Picture 4" descr="Известие о гальвани-вольтовских опыт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14290"/>
            <a:ext cx="3919547" cy="5429288"/>
          </a:xfrm>
          <a:prstGeom prst="rect">
            <a:avLst/>
          </a:prstGeom>
          <a:noFill/>
        </p:spPr>
      </p:pic>
      <p:pic>
        <p:nvPicPr>
          <p:cNvPr id="15362" name="Picture 2" descr="Петров Василий Владимирови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4500570"/>
            <a:ext cx="1714480" cy="214316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14290"/>
            <a:ext cx="4143404" cy="6286544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Б. С. Якоби (1801 – 1874).</a:t>
            </a: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u="sng" dirty="0" smtClean="0"/>
              <a:t>Сконструировал первую модель электродвигателя</a:t>
            </a:r>
            <a:r>
              <a:rPr lang="ru-RU" b="1" dirty="0" smtClean="0"/>
              <a:t>. Мировую славу ему принесло изобретение гальванопластики. </a:t>
            </a:r>
          </a:p>
          <a:p>
            <a:pPr>
              <a:buNone/>
            </a:pPr>
            <a:r>
              <a:rPr lang="ru-RU" b="1" dirty="0" smtClean="0"/>
              <a:t>   1839- </a:t>
            </a:r>
            <a:r>
              <a:rPr lang="ru-RU" b="1" u="sng" dirty="0" smtClean="0"/>
              <a:t>изобрёл первое  телеграфное устройство, </a:t>
            </a:r>
            <a:r>
              <a:rPr lang="ru-RU" b="1" dirty="0" smtClean="0"/>
              <a:t>действовавшее на подземной линии Петербург – Царское село.</a:t>
            </a:r>
            <a:endParaRPr lang="ru-RU" b="1" dirty="0"/>
          </a:p>
        </p:txBody>
      </p:sp>
      <p:pic>
        <p:nvPicPr>
          <p:cNvPr id="14338" name="Picture 2" descr="Moritz Hermann von Jacobi 18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428860" cy="3357586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b/b2/Electric_motor_Jacobi.JPG/143px-Electric_motor_Jacobi.JP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1428736"/>
            <a:ext cx="264320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6425" cy="11429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1839 – основана Пулковская обсерватория. (Николаевская Пулковская). Главное направление – составление каталога координат звёзд).</a:t>
            </a:r>
            <a:endParaRPr lang="ru-RU" sz="2400" b="1" dirty="0"/>
          </a:p>
        </p:txBody>
      </p:sp>
      <p:pic>
        <p:nvPicPr>
          <p:cNvPr id="13314" name="Picture 2" descr="Файл:Pulkovo 18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71546"/>
            <a:ext cx="4071966" cy="2428892"/>
          </a:xfrm>
          <a:prstGeom prst="rect">
            <a:avLst/>
          </a:prstGeom>
          <a:noFill/>
        </p:spPr>
      </p:pic>
      <p:pic>
        <p:nvPicPr>
          <p:cNvPr id="13316" name="Picture 4" descr="Файл:Pulkovo185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071546"/>
            <a:ext cx="4143404" cy="2500330"/>
          </a:xfrm>
          <a:prstGeom prst="rect">
            <a:avLst/>
          </a:prstGeom>
          <a:noFill/>
        </p:spPr>
      </p:pic>
      <p:pic>
        <p:nvPicPr>
          <p:cNvPr id="13318" name="Picture 6" descr="200">
            <a:hlinkClick r:id="rId6" tooltip="200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643314"/>
            <a:ext cx="2357422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3643314"/>
            <a:ext cx="6572296" cy="32146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Струве Борис Яковлевич (1793 – 1864). Создатель школы русских астрономов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927522"/>
            <a:ext cx="3714744" cy="49304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52"/>
            <a:ext cx="8143932" cy="2643206"/>
          </a:xfrm>
        </p:spPr>
        <p:txBody>
          <a:bodyPr/>
          <a:lstStyle/>
          <a:p>
            <a:r>
              <a:rPr lang="ru-RU" b="1" i="1" u="sng" dirty="0" smtClean="0"/>
              <a:t>Павел Петрович Аносов (1799 – 1851).</a:t>
            </a:r>
          </a:p>
          <a:p>
            <a:pPr>
              <a:buNone/>
            </a:pPr>
            <a:r>
              <a:rPr lang="ru-RU" b="1" dirty="0" smtClean="0"/>
              <a:t>    В 1831 г. положил начало изучению структуры стали. Первым применил микроскоп в изучении металла. </a:t>
            </a:r>
            <a:endParaRPr lang="ru-RU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7" cy="6429420"/>
          </a:xfrm>
          <a:ln w="762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sz="5400" b="1" dirty="0" err="1" smtClean="0"/>
              <a:t>Парово́зы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Черепа́новых</a:t>
            </a:r>
            <a:r>
              <a:rPr lang="ru-RU" sz="5400" b="1" dirty="0" smtClean="0"/>
              <a:t> — первые паровозы построенные в России. Первый паровоз был построен в 1833 году, второй — в 1835.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pic>
        <p:nvPicPr>
          <p:cNvPr id="10242" name="Picture 2" descr="Файл:Макет пароходного дилижанса Черепановых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Файл:1978. Паровоз Черепановых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0"/>
            <a:ext cx="5429288" cy="6858000"/>
          </a:xfrm>
        </p:spPr>
        <p:txBody>
          <a:bodyPr/>
          <a:lstStyle/>
          <a:p>
            <a:r>
              <a:rPr lang="ru-RU" b="1" i="1" u="sng" dirty="0" smtClean="0"/>
              <a:t>Н. </a:t>
            </a:r>
            <a:r>
              <a:rPr lang="ru-RU" b="1" i="1" u="sng" dirty="0" err="1" smtClean="0"/>
              <a:t>Зинини</a:t>
            </a:r>
            <a:r>
              <a:rPr lang="ru-RU" b="1" i="1" u="sng" dirty="0" smtClean="0"/>
              <a:t> (1812 – 1880).</a:t>
            </a:r>
            <a:endParaRPr lang="ru-RU" b="1" i="1" u="sng" dirty="0"/>
          </a:p>
        </p:txBody>
      </p:sp>
      <p:pic>
        <p:nvPicPr>
          <p:cNvPr id="8194" name="Picture 2" descr="Zinin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00240"/>
            <a:ext cx="3214710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Синтезы Зинина послужили научной основой для создания промышленности </a:t>
            </a:r>
            <a:r>
              <a:rPr lang="ru-RU" sz="2400" u="sng" dirty="0" smtClean="0"/>
              <a:t>синтетических красителей,</a:t>
            </a:r>
            <a:r>
              <a:rPr lang="ru-RU" sz="2400" dirty="0" smtClean="0"/>
              <a:t> взрывчатых веществ, фармацевтических препаратов.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785926"/>
            <a:ext cx="53578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Когда в 1853 объединенная </a:t>
            </a:r>
            <a:r>
              <a:rPr lang="ru-RU" sz="2000" dirty="0" err="1" smtClean="0"/>
              <a:t>англо-французско-турецкая</a:t>
            </a:r>
            <a:r>
              <a:rPr lang="ru-RU" sz="2000" dirty="0" smtClean="0"/>
              <a:t> армия высадилась в Крыму, Зинин сделал всё, чтобы русская армия имела на вооружении самые сильные взрывчатые вещества. Он предложил начинять нитроглицерином гранаты (1854), разработал способ получения больших количеств нитроглицерина и способ его взрывания. Однако его предложения не были реализованы артиллерийским ведомством. Только в 1863—1867 нитроглицерин начали   применять для подземных и подводных взрывов.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" y="142852"/>
            <a:ext cx="9144360" cy="638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500726" cy="6500858"/>
          </a:xfrm>
        </p:spPr>
        <p:txBody>
          <a:bodyPr/>
          <a:lstStyle/>
          <a:p>
            <a:r>
              <a:rPr lang="ru-RU" sz="2800" b="1" i="1" u="sng" dirty="0" smtClean="0"/>
              <a:t>Бутлеров А. М. (1828 – 1886). </a:t>
            </a:r>
            <a:r>
              <a:rPr lang="ru-RU" sz="2800" b="1" dirty="0" smtClean="0"/>
              <a:t>Впервые начал на основе теории химического строения систематическое исследование полимеризации, продолженное в России его последователями и увенчавшееся открытием С. В. Лебедевым промышленного способа получения </a:t>
            </a:r>
            <a:r>
              <a:rPr lang="ru-RU" sz="2800" b="1" u="sng" dirty="0" smtClean="0"/>
              <a:t>синтетического каучука.</a:t>
            </a:r>
            <a:endParaRPr lang="ru-RU" sz="2800" b="1" u="sng" dirty="0"/>
          </a:p>
        </p:txBody>
      </p:sp>
      <p:pic>
        <p:nvPicPr>
          <p:cNvPr id="7170" name="Picture 2" descr="Файл:Butlerov 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6253">
            <a:off x="204756" y="1010762"/>
            <a:ext cx="335758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vinnitsa.info/images/mod_news/2012-03-1414-pirogoff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1500174"/>
            <a:ext cx="4609629" cy="35004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0"/>
            <a:ext cx="5000628" cy="6858000"/>
          </a:xfrm>
        </p:spPr>
        <p:txBody>
          <a:bodyPr/>
          <a:lstStyle/>
          <a:p>
            <a:r>
              <a:rPr lang="ru-RU" sz="2000" b="1" i="1" u="sng" dirty="0" smtClean="0"/>
              <a:t>Н. И. Пирогов. </a:t>
            </a:r>
            <a:r>
              <a:rPr lang="ru-RU" sz="2000" u="sng" dirty="0" smtClean="0"/>
              <a:t>В </a:t>
            </a:r>
            <a:r>
              <a:rPr lang="ru-RU" sz="2000" dirty="0" smtClean="0"/>
              <a:t>1855 г., во время Крымской войны был главным хирургом осаждённого   Севастополя. Оперируя раненых, Пирогов впервые в истории мировой медицины применил гипсовую повязку, дав начало сберегательной тактике лечения ранений конечностей и избавив многих солдат и офицеров от ампутации.  Внедрил новый метод ухода за ранеными. Метод этот заключается в том, что раненые подлежали   отбору   на первом перевязочном пункте; в зависимости от тяжести ранений одни из них подлежали немедленной операции в полевых условиях,   другие, с более лёгкими ранениями, эвакуировались вглубь страны для лечения в стационарных военных госпиталях.   Пирогов  считается основоположником специального направления в хирургии, известного как военно-полевая хирургия.</a:t>
            </a:r>
            <a:endParaRPr lang="ru-RU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4638"/>
            <a:ext cx="8643998" cy="1143000"/>
          </a:xfrm>
          <a:ln w="76200">
            <a:solidFill>
              <a:srgbClr val="7030A0"/>
            </a:solidFill>
          </a:ln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Историческая наука.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500726" cy="5143536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/>
              <a:t>Н. Карамзин (1766 – 1826). Автор «Истории Российской» в 8 томах.</a:t>
            </a:r>
          </a:p>
          <a:p>
            <a:r>
              <a:rPr lang="ru-RU" b="1" dirty="0" smtClean="0"/>
              <a:t>Первый отечественный историк. Труды которого читали не только специалисты. Но и широкая аудитория. Выступал с инициативой установить памятники - мемориалы замечательным людям (Минину И Пожарскому).</a:t>
            </a:r>
            <a:endParaRPr lang="ru-RU" b="1" dirty="0"/>
          </a:p>
        </p:txBody>
      </p:sp>
      <p:pic>
        <p:nvPicPr>
          <p:cNvPr id="6146" name="Picture 2" descr="Tropinin karamz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71612"/>
            <a:ext cx="321467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85728"/>
            <a:ext cx="5253046" cy="6215106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dirty="0" smtClean="0"/>
              <a:t>Т. И . Грановский (1813 – 1855).</a:t>
            </a:r>
          </a:p>
          <a:p>
            <a:pPr>
              <a:buNone/>
            </a:pPr>
            <a:r>
              <a:rPr lang="ru-RU" b="1" dirty="0" smtClean="0"/>
              <a:t>    Подчёркивая общность исторического развития России и Западной Европы. Стремился науку связать с жизнью, поставить её на службу общественным интересам. Показывая в лекциях закономерность и прогрессивность исторического процесса, подводил слушателей к выводу о преходящем характере крепостнических порядков, об их исторической обречённости.</a:t>
            </a:r>
            <a:endParaRPr lang="ru-RU" b="1" dirty="0"/>
          </a:p>
        </p:txBody>
      </p:sp>
      <p:pic>
        <p:nvPicPr>
          <p:cNvPr id="4098" name="Picture 2" descr="http://img.encyc.yandex.net/illustrations/bse/pictures/02559/510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2"/>
            <a:ext cx="300039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214290"/>
            <a:ext cx="5357851" cy="6286544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1"/>
                </a:solidFill>
              </a:rPr>
              <a:t>С.М. Соловьёв (1820 – 1879).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30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лет неустанно работал Соловьёв над «Историей России», славой его жизни и гордостью русской исторической науки. Первый том её появился в 1851 году, и с тех пор аккуратно из года в год выходило по тому. Последний, 29-й, вышел в 1879 году, уже по смерти автора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pic>
        <p:nvPicPr>
          <p:cNvPr id="99330" name="Picture 2" descr="Solovjev S. M.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321471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12844"/>
            <a:ext cx="5760639" cy="5632311"/>
          </a:xfrm>
          <a:prstGeom prst="rect">
            <a:avLst/>
          </a:prstGeom>
          <a:noFill/>
          <a:ln w="19050">
            <a:noFill/>
          </a:ln>
          <a:effectLst>
            <a:outerShdw blurRad="50800" dist="50800" dir="5400000" algn="ctr" rotWithShape="0">
              <a:srgbClr val="996633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82A04"/>
                </a:solidFill>
              </a:rPr>
              <a:t>Вывод: первая половина</a:t>
            </a:r>
            <a:r>
              <a:rPr lang="en-US" sz="3600" b="1" dirty="0" smtClean="0">
                <a:solidFill>
                  <a:srgbClr val="582A04"/>
                </a:solidFill>
              </a:rPr>
              <a:t> XIX</a:t>
            </a:r>
            <a:r>
              <a:rPr lang="ru-RU" sz="3600" b="1" dirty="0" smtClean="0">
                <a:solidFill>
                  <a:srgbClr val="582A04"/>
                </a:solidFill>
              </a:rPr>
              <a:t> века характеризуется</a:t>
            </a:r>
          </a:p>
          <a:p>
            <a:r>
              <a:rPr lang="ru-RU" sz="3600" b="1" dirty="0" smtClean="0">
                <a:solidFill>
                  <a:srgbClr val="582A04"/>
                </a:solidFill>
              </a:rPr>
              <a:t> крупными достижениями </a:t>
            </a:r>
          </a:p>
          <a:p>
            <a:r>
              <a:rPr lang="ru-RU" sz="3600" b="1" dirty="0" smtClean="0">
                <a:solidFill>
                  <a:srgbClr val="582A04"/>
                </a:solidFill>
              </a:rPr>
              <a:t> в области культуры и называется ее </a:t>
            </a:r>
            <a:r>
              <a:rPr lang="ru-RU" sz="3600" b="1" dirty="0" smtClean="0">
                <a:solidFill>
                  <a:srgbClr val="FF0000"/>
                </a:solidFill>
              </a:rPr>
              <a:t>«золотым веком». </a:t>
            </a:r>
            <a:r>
              <a:rPr lang="ru-RU" sz="3600" b="1" dirty="0" smtClean="0">
                <a:solidFill>
                  <a:srgbClr val="582A04"/>
                </a:solidFill>
              </a:rPr>
              <a:t>Традиции заложенные в этот период развивались и приумножались  в последующее время. </a:t>
            </a:r>
            <a:endParaRPr lang="ru-RU" sz="2400" b="1" dirty="0">
              <a:solidFill>
                <a:srgbClr val="582A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035" y="260359"/>
            <a:ext cx="9349035" cy="65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980"/>
            <a:ext cx="9144000" cy="638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035" y="142852"/>
            <a:ext cx="9349035" cy="65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41499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1156</Words>
  <Application>Microsoft Office PowerPoint</Application>
  <PresentationFormat>Экран (4:3)</PresentationFormat>
  <Paragraphs>106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О.И.Бове. Триумфальные ворота. Москва.</vt:lpstr>
      <vt:lpstr>Бове О.И. Большой театр в Москве.</vt:lpstr>
      <vt:lpstr>Слайд 22</vt:lpstr>
      <vt:lpstr>Слайд 23</vt:lpstr>
      <vt:lpstr>Слайд 24</vt:lpstr>
      <vt:lpstr>Слайд 25</vt:lpstr>
      <vt:lpstr>И.П. Мартос. Памятник Минину и Пожарскому в Москве. </vt:lpstr>
      <vt:lpstr>Слайд 27</vt:lpstr>
      <vt:lpstr>Слайд 28</vt:lpstr>
      <vt:lpstr>Слайд 29</vt:lpstr>
      <vt:lpstr>Слайд 30</vt:lpstr>
      <vt:lpstr>Слайд 31</vt:lpstr>
      <vt:lpstr>Заполните таблицу  </vt:lpstr>
      <vt:lpstr>Русские путешественники</vt:lpstr>
      <vt:lpstr>Ф.Ф. Беллинсгаузен (1778-1852 гг.), мореплаватель, адмирал. </vt:lpstr>
      <vt:lpstr>Слайд 35</vt:lpstr>
      <vt:lpstr>Слайд 36</vt:lpstr>
      <vt:lpstr>Слайд 37</vt:lpstr>
      <vt:lpstr>Слайд 38</vt:lpstr>
      <vt:lpstr>Слайд 39</vt:lpstr>
      <vt:lpstr>Образование в период правления Александра I (1801 – 1825).</vt:lpstr>
      <vt:lpstr>Система образования при Николае I  (1825 – 1855).</vt:lpstr>
      <vt:lpstr>Сословность в общеобразовательной школе.</vt:lpstr>
      <vt:lpstr>Естественно – математические науки.</vt:lpstr>
      <vt:lpstr>Слайд 44</vt:lpstr>
      <vt:lpstr>Слайд 45</vt:lpstr>
      <vt:lpstr>1839 – основана Пулковская обсерватория. (Николаевская Пулковская). Главное направление – составление каталога координат звёзд).</vt:lpstr>
      <vt:lpstr>Слайд 47</vt:lpstr>
      <vt:lpstr>Парово́зы Черепа́новых — первые паровозы построенные в России. Первый паровоз был построен в 1833 году, второй — в 1835.  </vt:lpstr>
      <vt:lpstr>Слайд 49</vt:lpstr>
      <vt:lpstr>Слайд 50</vt:lpstr>
      <vt:lpstr>Слайд 51</vt:lpstr>
      <vt:lpstr>Историческая наука.</vt:lpstr>
      <vt:lpstr>Слайд 53</vt:lpstr>
      <vt:lpstr>Слайд 54</vt:lpstr>
      <vt:lpstr>Слайд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User</cp:lastModifiedBy>
  <cp:revision>10</cp:revision>
  <dcterms:created xsi:type="dcterms:W3CDTF">2016-02-24T17:57:41Z</dcterms:created>
  <dcterms:modified xsi:type="dcterms:W3CDTF">2016-02-26T11:28:46Z</dcterms:modified>
</cp:coreProperties>
</file>