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0166F-7D96-46C6-8556-F29D5E3DA1EB}" type="datetimeFigureOut">
              <a:rPr lang="ru-RU" smtClean="0"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88D36-5C54-4792-8C0E-BC29BB5B3AD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428759"/>
          </a:xfrm>
        </p:spPr>
        <p:txBody>
          <a:bodyPr/>
          <a:lstStyle/>
          <a:p>
            <a:r>
              <a:rPr lang="ru-RU" dirty="0" smtClean="0"/>
              <a:t>Россия в начале 19 века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2285992"/>
            <a:ext cx="6072230" cy="457200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tx1"/>
                </a:solidFill>
              </a:rPr>
              <a:t>Александр Павлович</a:t>
            </a:r>
          </a:p>
          <a:p>
            <a:r>
              <a:rPr lang="ru-RU" sz="6000" dirty="0" smtClean="0">
                <a:solidFill>
                  <a:schemeClr val="tx1"/>
                </a:solidFill>
              </a:rPr>
              <a:t> 11801 – 1825гг</a:t>
            </a:r>
            <a:endParaRPr lang="ru-RU" sz="6000" dirty="0">
              <a:solidFill>
                <a:schemeClr val="tx1"/>
              </a:solidFill>
            </a:endParaRPr>
          </a:p>
        </p:txBody>
      </p:sp>
      <p:pic>
        <p:nvPicPr>
          <p:cNvPr id="14338" name="Picture 2" descr="https://upload.wikimedia.org/wikipedia/commons/thumb/6/61/Alexander_I_by_Stepan_Shchukin.jpg/800px-Alexander_I_by_Stepan_Shchuk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3357554" cy="42766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malos-spb.ru/_pu/5/481013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28738"/>
            <a:ext cx="8429684" cy="50578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71604" y="500042"/>
            <a:ext cx="6715172" cy="785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Здание Сената архитектор Росси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upload.wikimedia.org/wikipedia/commons/thumb/5/59/Hermitage_from_inside.jpg/300px-Hermitage_from_insi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428736"/>
            <a:ext cx="6357982" cy="487445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71736" y="285728"/>
            <a:ext cx="4714908" cy="7143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Сенатская площадь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428605"/>
          <a:ext cx="8858313" cy="6416082"/>
        </p:xfrm>
        <a:graphic>
          <a:graphicData uri="http://schemas.openxmlformats.org/drawingml/2006/table">
            <a:tbl>
              <a:tblPr/>
              <a:tblGrid>
                <a:gridCol w="2091613"/>
                <a:gridCol w="573044"/>
                <a:gridCol w="6193656"/>
              </a:tblGrid>
              <a:tr h="765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православное духовенство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Права: владение землёй и крестьянами, самоуправление, освобождение от налогов, рекрутской повинности, телесных наказаний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дворянство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Прав: владение землей и крестьянами, самоуправление, освобождение от налогов, рекрутской повинности, телесных наказаний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купечества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0,5%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 </a:t>
                      </a:r>
                      <a:r>
                        <a:rPr lang="ru-RU" sz="1600" u="sng" dirty="0">
                          <a:latin typeface="Times New Roman"/>
                          <a:ea typeface="Times New Roman"/>
                        </a:rPr>
                        <a:t>1 гильдии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: введение внутренней и внешней торговли, самоуправление, освобождение от некоторых налогов,  рекрутской повинности, телесных наказаний.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 </a:t>
                      </a:r>
                      <a:r>
                        <a:rPr lang="ru-RU" sz="1600" u="sng" dirty="0">
                          <a:latin typeface="Times New Roman"/>
                          <a:ea typeface="Times New Roman"/>
                        </a:rPr>
                        <a:t>2 гильдии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: внутренняя торговля, самоуправление.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 </a:t>
                      </a:r>
                      <a:r>
                        <a:rPr lang="ru-RU" sz="1600" u="sng" dirty="0">
                          <a:latin typeface="Times New Roman"/>
                          <a:ea typeface="Times New Roman"/>
                        </a:rPr>
                        <a:t>3 гильдии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: городская и уездная торговля, самоуправление.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мещанство – мелкие торговцы и ремесленники, низших служащих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4%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Права: занятие городскими промыслами и мелкой торговлей, самоуправление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казачество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6%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Права: владение землей освобождение от податей, самоуправление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государственные крестьяне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40 – 45%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Права: общинное владение землёй, самоуправление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крепостное крестьянство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40 – 45%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Обязанности: барщина, оброк, рекрутские повинности, уплата налога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гос-ву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59153" marR="59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8559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Территория и население Российской империи начало 19в.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 rot="10800000" flipV="1">
            <a:off x="0" y="315086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ru-RU" sz="3600" u="sng" dirty="0" smtClean="0">
                <a:latin typeface="Arial" pitchFamily="34" charset="0"/>
                <a:ea typeface="Times New Roman" pitchFamily="18" charset="0"/>
              </a:rPr>
              <a:t>Внутренняя политика.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Создание «Негласного комитета»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1801 </a:t>
            </a:r>
            <a:r>
              <a: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– 1803гг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- кружок близких друзей царя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 П.А. Строганов, Н.Н Новосильцев,  Чарторыйский,  В.П. Кочубей).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Цель создания кружка:  подготовка новых реформ.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 rot="10800000" flipV="1">
            <a:off x="0" y="143147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ru-RU" sz="3200" u="sng" dirty="0" smtClean="0">
                <a:latin typeface="Arial" pitchFamily="34" charset="0"/>
                <a:ea typeface="Times New Roman" pitchFamily="18" charset="0"/>
              </a:rPr>
              <a:t>Внутренняя политика.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Создание «Негласного комитета»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1801 – 1802гг. - кружок близких друзей царя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(граф П.А. Строганов, Н.Н Новосильцев, князь  Чарторыйский, граф В.П. Кочубей).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Цель создания кружка:  подготовка новых реформ.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3" name="Picture 3" descr="http://bigslide.ru/images/4/3476/960/img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 rot="10800000" flipV="1">
            <a:off x="0" y="-166308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Реформы: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ru-RU" sz="2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1)  Восстановление жалованной грамоты дворянству и городам.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2) Прекращение продажи дворянам крестьян.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lang="ru-RU" sz="2800" dirty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3) В 1803г. Указ о вольных хлебопашцах,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которому помещики могли отпускать своих крестьян с землей на волю за выкуп.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4) В 1804г. отмена крепостного права в Прибалтике.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5) Реформа центральных органов власти.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dok.opredelim.com/pars_docs/refs/16/15384/img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Император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Arial" pitchFamily="34" charset="0"/>
                <a:ea typeface="Times New Roman" pitchFamily="18" charset="0"/>
              </a:rPr>
              <a:t>ВЕТВИ ВЛАСТИ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dirty="0"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 rot="10800000" flipV="1">
            <a:off x="0" y="1877733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8350" algn="l"/>
                <a:tab pos="2514600" algn="l"/>
                <a:tab pos="3600450" algn="ctr"/>
                <a:tab pos="53911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1643050"/>
          <a:ext cx="9144000" cy="22812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bg1"/>
                          </a:solidFill>
                        </a:rPr>
                        <a:t>ИСПОЛНИТЕЛЬНАЯ</a:t>
                      </a:r>
                      <a:r>
                        <a:rPr lang="ru-RU" sz="3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bg1"/>
                          </a:solidFill>
                        </a:rPr>
                        <a:t>ЗАКОНОСОВЕЩАТЕЛЬНАЯ 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bg1"/>
                          </a:solidFill>
                        </a:rPr>
                        <a:t>СУДЕБНАЯ 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bg1"/>
                          </a:solidFill>
                        </a:rPr>
                        <a:t>МИНИСТЕРСТВА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bg1"/>
                          </a:solidFill>
                        </a:rPr>
                        <a:t>ГОСУДАРСТВЕННЫЙ СОВЕТ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bg1"/>
                          </a:solidFill>
                        </a:rPr>
                        <a:t>СЕНАТ</a:t>
                      </a:r>
                      <a:endParaRPr lang="ru-RU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 rot="10800000" flipV="1">
            <a:off x="2214546" y="500042"/>
            <a:ext cx="1285884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3571868" y="1000108"/>
            <a:ext cx="107157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786314" y="500042"/>
            <a:ext cx="2143140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xn--e1aogju.xn--p1ai/upload/sx/184/preview/1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642918"/>
            <a:ext cx="9122043" cy="59293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f10.ifotki.info/org/5ceac64688133989c115fded2390c9b55cf2481133789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38184"/>
            <a:ext cx="8430814" cy="601981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714612" y="214290"/>
            <a:ext cx="500066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Репин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340</Words>
  <Application>Microsoft Office PowerPoint</Application>
  <PresentationFormat>Экран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Россия в начале 19 века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в начале 19 века</dc:title>
  <dc:creator>Кирилл</dc:creator>
  <cp:lastModifiedBy>Кирилл</cp:lastModifiedBy>
  <cp:revision>4</cp:revision>
  <dcterms:created xsi:type="dcterms:W3CDTF">2015-11-26T16:45:44Z</dcterms:created>
  <dcterms:modified xsi:type="dcterms:W3CDTF">2015-11-26T17:19:57Z</dcterms:modified>
</cp:coreProperties>
</file>